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55" r:id="rId2"/>
    <p:sldId id="567" r:id="rId3"/>
    <p:sldId id="568" r:id="rId4"/>
    <p:sldId id="569" r:id="rId5"/>
    <p:sldId id="1013" r:id="rId6"/>
    <p:sldId id="1014" r:id="rId7"/>
    <p:sldId id="1015" r:id="rId8"/>
    <p:sldId id="1016" r:id="rId9"/>
    <p:sldId id="1018" r:id="rId10"/>
    <p:sldId id="1019" r:id="rId11"/>
    <p:sldId id="1011" r:id="rId12"/>
    <p:sldId id="1038" r:id="rId13"/>
    <p:sldId id="1022" r:id="rId14"/>
    <p:sldId id="1024" r:id="rId15"/>
    <p:sldId id="1025" r:id="rId16"/>
    <p:sldId id="1026" r:id="rId17"/>
    <p:sldId id="1027" r:id="rId18"/>
    <p:sldId id="1036" r:id="rId19"/>
    <p:sldId id="616" r:id="rId20"/>
    <p:sldId id="1000" r:id="rId21"/>
    <p:sldId id="619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75879" autoAdjust="0"/>
  </p:normalViewPr>
  <p:slideViewPr>
    <p:cSldViewPr snapToGrid="0" snapToObjects="1">
      <p:cViewPr varScale="1">
        <p:scale>
          <a:sx n="62" d="100"/>
          <a:sy n="62" d="100"/>
        </p:scale>
        <p:origin x="1886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1B3EDF1-F18A-45C1-B6F1-897AB80CF26C}" type="datetime1">
              <a:rPr lang="en-US"/>
              <a:pPr>
                <a:defRPr/>
              </a:pPr>
              <a:t>9/20/2021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26CF4C01-59D1-40AC-ABAA-0AE036E9F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04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e.int/en/web/cybercrime-staging/glacy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 sessão será dividida em 4 partes.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primeira parte da sessão fornecerá uma perspetiva geral sobre o C-PROC e o trabalho que realiza.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segunda parte da sessão analisará a estrutura do Curso Judiciário Especializado sobre Cooperação Internacional.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terceira parte da sessão constituirá uma oportunidade para os participantes se apresentarem.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quarta parte da sessão resumirá os objetivos da sessão</a:t>
            </a:r>
            <a:r>
              <a:rPr lang="en-GB" sz="1200" dirty="0"/>
              <a:t>.</a:t>
            </a:r>
          </a:p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92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fornece informações sobre o Comité do Programa de Cibercrime (C-PROC). Trata-se do principal organismo responsável pela promoção da abordagem do Conselho da Europa para apoiar o reforço das capacidades em termos de capacidades de justiça penal em matéria de cibercrime e provas sob a forma eletrónica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02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enumera diferentes projetos em curso que estão a ser implementados pelo Comité do Programa de Cibercrime (C-PROC). O formador pode explicar que, desde que o C-PROC entrou em funcionamento em abril de 2014, deu início a uma série de projetos – muitos dos quais já concluídos. O formador pode explicar os projetos que estão em curso. O formador pode partilhar informações sobre os programas enumerados no slide: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GLACY+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um projeto conjunto da União Europeia (Instrumento para a Paz e a Estabilidade) e do Conselho da Europa.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GLACY + destina-se a alargar a experiência do </a:t>
            </a:r>
            <a:r>
              <a:rPr lang="pt-PT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projeto GLACY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(2013-2016) e apoia quinze países prioritários e que servem de plataforma em África,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Ásia-Pacífico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América Latina e Caraíbas – Benim, Burquina Faso, Cabo Verde, Chile, Costa Rica, República Dominicana, Gana, Maurícia, Marrocos, Nigéria, Paraguai, Filipinas, Senegal, Sri Lanka e Tonga. Estes países podem servir de plataformas para partilhar a sua experiência nas respetivas regiões.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Reforçar as capacidades dos países em todo o mundo com vista a aplicar a legislação em matéria de cibercrime e de provas sob a forma eletrónica e fortalecer as suas capacidades para uma cooperação internacional eficaz neste domínio.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Promover legislação, políticas e estratégias coerentes em matéria de cibercrime;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Reforçar a capacidade das autoridades policiais para investigar o cibercrime e estabelecer uma cooperação eficaz entre as autoridades policiais, bem como com unidades de cibercrime na Europa e em outras regiões;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Permitir às autoridades judiciárias aplicar a legislação, instaurar ações penais e julgar os casos de cibercrime e de provas sob a forma eletrónica e participar na cooperação internacional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CyberEast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um projeto conjunto da União Europeia e do Conselho da Europa, implementado na região da Parceria Oriental pelo Conselho da Europa ao abrigo do Instrumento Europeu de Vizinhança e Parceria (IEV).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Países participantes: Arménia, Azerbaijão, Bielorrússia, Geórgia, Moldávia e Ucrânia.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projeto visa adotar quadros legislativos e de política conformes com a Convenção de Budapeste sobre Cibercrime e instrumentos conexos, reforçando as capacidades das autoridades judiciárias e de aplicação da lei e a cooperação interagências, bem como aumentar a eficácia da cooperação internacional e da confiança em matéria de justiça penal, cibercrime e provas sob a forma eletrónica, nomeadamente entre os fornecedores de serviços e as autoridades de aplicação da lei.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iPROCEEDS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2: 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cooperação em matéria de cibercrime no âmbito do Instrumento de Assistência de Pré-Adesão (IPA) é um projeto conjunto da União Europeia e do Conselho da Europa.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Países/áreas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participantes: Albânia, Bósnia-Herzegovina, Montenegro, Macedónia do Norte, Sérvia, Turquia e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Kosovo*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Objetivo: Reforçar ainda mais a capacidade das autoridades dos países e as áreas do projeto para buscar, apreender e confiscar os produtos do cibercrime, prevenir o branqueamento de capitais na Internet e obter provas sob a forma eletrónica.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*Esta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designação não prejudica as posições relativas ao estatuto e está conforme com o CSNU 1244 e com o parecer do TIJ sobre a declaração de independência do Kosovo.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CyberSouth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um projeto conjunto da União Europeia (Instrumento Europeu de Vizinhança e Parceria) e do Conselho da Europa. O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CyberSouth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visa reforçar a legislação e as capacidades institucionais em matéria de cibercrime e de provas sob a forma eletrónica na região da Vizinhança Meridional, em conformidade com os requisitos em matéria de direitos humanos e Estado de direito.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Área do projeto: Região da Vizinhança Meridional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Áreas prioritárias iniciais: Argélia, Jordânia, Líbano, Marrocos e Tunísia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Objetivos: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Legislação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Serviços especializados e interagências, bem como cooperação público-privada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Formação judiciária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Cooperação internacional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Prioridades estratégicas em matéria de cibercrime e provas sob a forma eletrónica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Online 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Child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Sexual 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Exploitation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Abuse@Europe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EndOCSEA@Europe</a:t>
            </a:r>
            <a:r>
              <a:rPr lang="pt-P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implementado pela Divisão dos Direitos da Criança do Conselho da Europa, em cooperação com o Comité do Programa de Cibercrime (C-PROC) em Bucareste, na Roménia.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Objetivo: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principal objetivo deste projeto é assegurar que os direitos das crianças são protegidos através de uma cooperação transnacional, interdisciplinar e transetorial eficaz e de medidas adaptadas às crianças para prevenir e combater a exploração e o abuso sexual infantis facilitados pelas TIC (exploração e abuso sexual infantis online) a nível pan-europeu.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projeto inclui 3 componentes que se reforçam mutuamente, cada uma com o objetivo de: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criação de ambientes propícios à colaboração intersetorial e multidisciplinar a nível nacional e regional, através do reforço das estruturas de governação nacionais e da realização de análises da situação dos riscos e respostas da exploração e abuso sexual infantil online em contextos nacionais e pan-europeus;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apoio às reformas legislativas e processuais, formação e melhoria das capacidades dos agentes responsáveis pela aplicação da lei, do sistema judiciário e dos procuradores e promoção da cooperação interagências multidisciplinar para o apoio ponta a ponta às vítimas;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abordar as capacidades sociais com ênfase na sensibilização, na educação de grupos-alvo fundamentais e na capacitação das crianças.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projeto, implementado no âmbito da Estratégia do Conselho da Europa para os Direitos da Criança (2016-2021), apoiará a aplicação das normas internacionais e europeias pertinentes, em especial a Convenção do Conselho da Europa para a Proteção das Crianças contra a Exploração e os Abusos Sexuais (Convenção de Lanzarote) e 8 das capacidades identificadas no Modelo de Resposta Nacional do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WePROTECT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Beneficiários: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Todos os 47 Estados-Membros do Conselho da Europa, em especial a Albânia, a Arménia, o Azerbaijão, a Bósnia-Herzegovina, a Geórgia, a República da Moldávia, o Montenegro, a Sérvia, a Turquia, a Ucrânia.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Cybercrime@Octopus</a:t>
            </a: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 um projeto do Conselho da Europa baseado em contributos voluntários destinados a ajudar os países de todo o mundo a aplicar a Convenção de Budapeste sobre Cibercrime e a reforçar a proteção de dados e as salvaguardas do Estado de direito.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Esperam-se resultados nos seguintes domínios: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Assegurar a organização das conferências anuais </a:t>
            </a:r>
            <a:r>
              <a:rPr lang="pt-PT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Octopus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Cofinanciar e apoiar o funcionamento do Comité da Convenção sobre o Cibercrime, alargando a sua composição, atribuições e número de reuniões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Prestar aconselhamento e outra assistência aos países que estão preparados para implementar a Convenção de Budapeste e os instrumentos conexos em matéria de proteção de dados e de proteção das crianças.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Duração do projeto: 1 de janeiro de 2014 – 31 de dezembro de 2020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880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segunda parte apresentará uma perspetiva geral da estrutura do curso</a:t>
            </a:r>
            <a:r>
              <a:rPr lang="en-GB" sz="1200" dirty="0"/>
              <a:t>.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613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formador deve seguir a estrutura do curso. Este slide identifica os cursos que serão abrangidos no 1.º dia</a:t>
            </a:r>
            <a:r>
              <a:rPr lang="en-US" dirty="0"/>
              <a:t>.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97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formador deve seguir a estrutura do curso. Este slide identifica os cursos que serão abrangidos no 2.º dia</a:t>
            </a:r>
            <a:r>
              <a:rPr lang="en-US" dirty="0"/>
              <a:t>.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92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formador deve seguir a estrutura do curso. Este slide identifica os cursos que serão abrangidos no 3.º dia</a:t>
            </a:r>
            <a:r>
              <a:rPr lang="en-US" dirty="0"/>
              <a:t>.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047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repete os objetivos desta sessão. O formador pode rever estes objetivos para garantir que estes aspetos foram abrangidos pelo presente módulo</a:t>
            </a:r>
            <a:r>
              <a:rPr lang="en-GB" sz="1200" dirty="0"/>
              <a:t>. </a:t>
            </a:r>
          </a:p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72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descreve os objetivos desta sessão. Sublinha o que os participantes devem esperar aprender com os slides, podendo ainda informá-los de que regressarão a este slide no final da sessão para avaliar se os objetivos foram alcançados</a:t>
            </a:r>
            <a:r>
              <a:rPr lang="en-GB" sz="1200" dirty="0"/>
              <a:t>et. </a:t>
            </a:r>
          </a:p>
          <a:p>
            <a:endParaRPr lang="en-GB" sz="1200" dirty="0"/>
          </a:p>
          <a:p>
            <a:endParaRPr lang="en-PK" dirty="0"/>
          </a:p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85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 primeira parte apresentará uma perspetiva geral sobre o C-PROC e o trabalho que está a realizar no âmbito dos seus vários projetos. Fornecerá também uma perspetiva sobre o alcance e o âmbito da Convenção de Budapeste</a:t>
            </a:r>
            <a:r>
              <a:rPr lang="en-GB" sz="1200" dirty="0"/>
              <a:t>. 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95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identifica alguns dos principais desafios que o cibercrime coloca ao sistema de justiça penal</a:t>
            </a:r>
            <a:r>
              <a:rPr lang="en-US" dirty="0"/>
              <a:t>. 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10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identifica alguns dos principais desafios que o cibercrime coloca ao sistema de justiça penal</a:t>
            </a:r>
            <a:r>
              <a:rPr lang="en-US" dirty="0"/>
              <a:t>. </a:t>
            </a:r>
            <a:endParaRPr lang="en-PK" dirty="0"/>
          </a:p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83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apresenta uma visão geral da Convenção de Budapeste. O formador deve sublinhar que estas disposições, em especial as suas disposições em matéria de cooperação internacional, serão abordadas em maior pormenor no âmbito deste curso</a:t>
            </a:r>
            <a:r>
              <a:rPr lang="en-US" dirty="0"/>
              <a:t>. 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22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mostra diferentes países que ratificaram a Convenção de Budapeste, que a assinaram, que foram convidados a aderir e países que a utilizaram como orientação para o desenvolvimento da legislação nacional. O formador pode utilizar este slide para demonstrar que a Convenção de Budapeste é verdadeiramente um tratado global</a:t>
            </a:r>
            <a:r>
              <a:rPr lang="en-US" dirty="0"/>
              <a:t>. </a:t>
            </a:r>
            <a:endParaRPr lang="en-PK" dirty="0"/>
          </a:p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81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artigo 37.º, n.º 1, da Convenção de Budapeste permite que os Estados que não são membros do Conselho da Europa adiram à Convenção de Budapeste. </a:t>
            </a:r>
            <a:r>
              <a:rPr lang="pt-PT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“Após a entrada em vigor da presente Convenção, o Comité de Ministros do Conselho da Europa pode, depois de ter consultado os Estados contratantes da Convenção e de ter obtido o acordo unânime, convidar qualquer Estado não membro do Conselho e que não tenha participado na sua elaboração, a aderir à presente Convenção. A decisão é tomada pela maioria prevista no artigo 20.º, alínea d), dos Estatutos do Conselho da Europa e por unanimidade dos representantes dos Estados contratantes com direito de voto no Comité de Ministros”.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descreve o processo através do qual esses Estados podem aderir à Convenção de Budapeste.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1: O Estado deve apresentar uma manifestação de interesse ao Conselho da Europa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2: O Conselho da Europa procederá a uma análise da legislação do Estado e do contexto relevante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3: O Conselho da Europa realizará uma missão de consultadoria sobre a legislação em matéria de cibercrime, a fim de ajudar os países a tornar a sua legislação conforme com os requisitos da Convenção de Budapeste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4: O Estado deve então alinhar a sua legislação com as disposições da Convenção de Budapeste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5: O Estado deve apresentar ao Conselho da Europa um pedido formal de adesão à Convenção de Budapeste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6: O Organismo responsável pelo Tratado procederá a uma análise do pedido e verifica-se a decisão do Comité da Convenção sobre o Cibercrime (T-CY)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7: O Estado é convidado a aderir à Convenção de Budapeste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8: O Estado deposita a ratificação e os instrumentos de adesão em Estrasburgo </a:t>
            </a:r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0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mostra a abordagem tripartida adotada pelo Conselho da Europa no tocante ao seu objetivo de “proteger-se e proteger os seus direitos no ciberespaço”. O formador deve explicar cada um destes três objetivos: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primeira abordagem diz respeito à promoção de normas comuns para a legislação em matéria de cibercrime a nível mundial. O formador pode explicar que tal é efetuado através da Convenção de Budapeste, que estabelece normas mínimas que servem de orientação para que os países desenvolvam legislações harmonizadas, coerentes com as melhores práticas internacionais. Devido à natureza transnacional do cibercrime, é importante que todas as jurisdições adotem normas comuns que permitam uma abordagem unificada do combate ao cibercrime.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segunda abordagem diz respeito ao acompanhamento e às avaliações. Tal é liderado pelo Comité da Convenção sobre o Cibercrime (T-CY), que desempenha um papel importante na avaliação da eficácia das disposições da Convenção de Budapeste e trabalha no sentido da sua melhoria. O formador pode fornecer os exemplos do papel desempenhado pelo T-CY na formulação do Protocolo Adicional à Convenção sobre o Cibercrime relativo à incriminação de atos de natureza racista e xenófoba praticados através de sistemas informáticos, bem como dos trabalhos em curso relativos ao Segundo Protocolo adicional sobre cooperação internacional. O formador pode igualmente dar o exemplo de diversas notas de orientação emitidas pelo T-CY, nomeadamente: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1 sobre sistemas informáticos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2 sobre </a:t>
            </a:r>
            <a:r>
              <a:rPr lang="pt-PT" sz="11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botnets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3 sobre acesso transfronteiras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4 sobre roubo de identidade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5 sobre ataques </a:t>
            </a:r>
            <a:r>
              <a:rPr lang="pt-PT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DDoS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6 sobre ataques contra infraestruturas críticas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7 sobre </a:t>
            </a:r>
            <a:r>
              <a:rPr lang="pt-PT" sz="11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malware</a:t>
            </a: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8 sobre </a:t>
            </a:r>
            <a:r>
              <a:rPr lang="pt-PT" sz="11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spam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9 sobre interferência eleitoral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10 sobre injunções para informação sobre subscritores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 de orientação n.º 11 sobre terrorismo 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terceira abordagem diz respeito ao reforço das capacidades. Esta é liderada pelo Comité do Programa de Cibercrime (C-PROC) e implementada através de programas de cooperação técnica. O formador pode passar para os slides seguintes, que descrevem o trabalho do C-PROC e os seus diferentes programas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rPr>
              <a:t>. </a:t>
            </a:r>
            <a:endParaRPr lang="en-GB" sz="1200" kern="1200" dirty="0">
              <a:solidFill>
                <a:schemeClr val="tx1"/>
              </a:solidFill>
              <a:latin typeface="+mn-lt"/>
              <a:ea typeface="MS PGothic" pitchFamily="34" charset="-128"/>
              <a:cs typeface="Verdana" panose="020B0604030504040204" pitchFamily="34" charset="0"/>
            </a:endParaRPr>
          </a:p>
          <a:p>
            <a:endParaRPr lang="en-P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552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5A80-396C-432A-AED1-BB91A46A9726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3DF9-EB27-4BC5-A9AA-9B5C3DCB3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35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7E4E-3D49-4E25-B91F-1AF555572B9A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59AC-EF4E-4891-8C4E-2B6B0574F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9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0660-A67E-4513-A4DA-263C7D4FFDA1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468EF-0C7D-4815-977B-643162CBB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1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1A101-F5D9-4E0F-A2E3-31653A394A9B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2E50F-F83A-42AC-8BE7-462956D58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8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E559-1D42-4C9E-AF2B-8C267B8483A3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F6ED3-4F23-422B-A4EE-4F2AB80A7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6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EE50-C615-4D24-A3C7-A3917EF0D195}" type="datetime1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6F37-E157-4A71-B74F-13F2098F8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9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DF75B-5A96-4B4E-909F-7188D5946C4A}" type="datetime1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ED92E-D081-4650-BDA2-FDC72F732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3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5634-5B54-4CAE-83D1-A8AF6AAE209A}" type="datetime1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9672-D0A0-4718-8BBB-2A72124EA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0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9A50-A670-4F3D-AEBB-FB493323224A}" type="datetime1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F2CE5-82EE-4D86-A1BA-A62E2F853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7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2BC24-DDCD-4AF4-94D4-31CBBA7DC30E}" type="datetime1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83FF-B27A-4DA4-8DF3-25C8A2D9A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57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40F2-BF0B-43DC-8CFA-2E210D9DDBF7}" type="datetime1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B6B6-9482-44D1-B9B3-C0B6ADDE6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5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6731DF-1C75-45F0-AD20-F5D76F80E562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3356E94-CB88-43B7-8FBD-51FAC28F17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28926" y="6279703"/>
            <a:ext cx="307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1" i="0" u="none" strike="noStrike" cap="none" normalizeH="0" baseline="0">
                <a:ln>
                  <a:noFill/>
                </a:ln>
                <a:solidFill>
                  <a:srgbClr val="2F618F"/>
                </a:solidFill>
                <a:latin typeface="Arial Narrow" panose="020B0606020202030204" pitchFamily="34" charset="0"/>
                <a:ea typeface="Calibri" pitchFamily="34" charset="0"/>
                <a:cs typeface="Times New Roman" pitchFamily="18" charset="0"/>
              </a:rPr>
              <a:t>www.coe.int/cybercrime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727299"/>
            <a:ext cx="8750206" cy="295465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PT" sz="3600" b="1" i="1">
                <a:solidFill>
                  <a:schemeClr val="tx2"/>
                </a:solidFill>
              </a:rPr>
              <a:t>Curso Judiciário Especializado sobre Cooperação Internacional</a:t>
            </a:r>
          </a:p>
          <a:p>
            <a:pPr algn="ctr"/>
            <a:endParaRPr lang="fr-FR" b="1" dirty="0"/>
          </a:p>
          <a:p>
            <a:pPr marL="0" indent="0" algn="ctr">
              <a:buFont typeface="Arial" charset="0"/>
              <a:buNone/>
              <a:defRPr/>
            </a:pPr>
            <a:r>
              <a:rPr lang="pt-PT" b="1"/>
              <a:t>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pt-PT" sz="3200" b="1">
                <a:solidFill>
                  <a:schemeClr val="tx2"/>
                </a:solidFill>
              </a:rPr>
              <a:t>Sessão 1.1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pt-PT" sz="3200" b="1">
                <a:solidFill>
                  <a:schemeClr val="tx2"/>
                </a:solidFill>
              </a:rPr>
              <a:t>Introdução ao curso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D03BE2-FB8E-7347-AE47-AF895B0A6135}"/>
              </a:ext>
            </a:extLst>
          </p:cNvPr>
          <p:cNvSpPr/>
          <p:nvPr/>
        </p:nvSpPr>
        <p:spPr>
          <a:xfrm>
            <a:off x="-16565" y="-4763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753D533C-3528-6B42-B05B-8356FF76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65" y="-4254"/>
            <a:ext cx="1321766" cy="107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3">
            <a:extLst>
              <a:ext uri="{FF2B5EF4-FFF2-40B4-BE49-F238E27FC236}">
                <a16:creationId xmlns:a16="http://schemas.microsoft.com/office/drawing/2014/main" id="{E9D04F56-8666-F64D-B157-6DE9DDF1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836" y="-11113"/>
            <a:ext cx="38179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400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600" b="1" dirty="0">
              <a:solidFill>
                <a:schemeClr val="bg1"/>
              </a:solidFill>
              <a:latin typeface="Arial Narrow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1" name="Picture 8" descr="http://www.coe.int/documents/16695/995226/Funded+EU%2BCOE+-+Implemented+COE+dark+background.png/643b8f9d-517b-4fad-82f4-488bde2625b0?t=1375371137000?t=1375371137000">
            <a:extLst>
              <a:ext uri="{FF2B5EF4-FFF2-40B4-BE49-F238E27FC236}">
                <a16:creationId xmlns:a16="http://schemas.microsoft.com/office/drawing/2014/main" id="{5F39A16C-F9D3-2A4D-98FE-6E0DFED1E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748" y="211138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3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abordagem do Conselho da Europa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E58818D9-E243-4E48-AEAB-F3B6BD13F567}"/>
              </a:ext>
            </a:extLst>
          </p:cNvPr>
          <p:cNvSpPr/>
          <p:nvPr/>
        </p:nvSpPr>
        <p:spPr>
          <a:xfrm>
            <a:off x="2484438" y="2017713"/>
            <a:ext cx="3948112" cy="3095625"/>
          </a:xfrm>
          <a:prstGeom prst="triangle">
            <a:avLst/>
          </a:prstGeom>
          <a:solidFill>
            <a:srgbClr val="2F618F"/>
          </a:solidFill>
          <a:ln>
            <a:solidFill>
              <a:srgbClr val="2F61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999EA554-4E3F-4FB2-9CD8-4EF6BA7CC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75" y="3544888"/>
            <a:ext cx="22621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pt-PT"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“Proteger-se e proteger os seus direitos no ciberespaço”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8124BEA4-2864-4287-8544-2561552B6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1144588"/>
            <a:ext cx="58324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pt-PT" sz="1800" b="1">
                <a:latin typeface="Arial" panose="020B0604020202020204" pitchFamily="34" charset="0"/>
                <a:cs typeface="Arial" panose="020B0604020202020204" pitchFamily="34" charset="0"/>
              </a:rPr>
              <a:t>1 Normas comuns: Convenção de Budapeste sobre o Cibercrime e normas conexas</a:t>
            </a:r>
          </a:p>
        </p:txBody>
      </p:sp>
      <p:sp>
        <p:nvSpPr>
          <p:cNvPr id="21" name="TextBox 15">
            <a:extLst>
              <a:ext uri="{FF2B5EF4-FFF2-40B4-BE49-F238E27FC236}">
                <a16:creationId xmlns:a16="http://schemas.microsoft.com/office/drawing/2014/main" id="{A9A5CF14-C84B-4A45-85E4-9E25158628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4184873"/>
            <a:ext cx="29908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800" b="1">
                <a:latin typeface="Arial" panose="020B0604020202020204" pitchFamily="34" charset="0"/>
                <a:cs typeface="Arial" panose="020B0604020202020204" pitchFamily="34" charset="0"/>
              </a:rPr>
              <a:t>2 Acompanhamento e avaliações:</a:t>
            </a:r>
          </a:p>
          <a:p>
            <a:r>
              <a:rPr lang="pt-PT" sz="1800" b="1">
                <a:latin typeface="Arial" panose="020B0604020202020204" pitchFamily="34" charset="0"/>
                <a:cs typeface="Arial" panose="020B0604020202020204" pitchFamily="34" charset="0"/>
              </a:rPr>
              <a:t>Comité da Convenção sobre o Cibercrime (T-CY)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0AB8322-D4CC-44DB-8C9D-8D94DF7FC787}"/>
              </a:ext>
            </a:extLst>
          </p:cNvPr>
          <p:cNvCxnSpPr/>
          <p:nvPr/>
        </p:nvCxnSpPr>
        <p:spPr>
          <a:xfrm flipH="1">
            <a:off x="2268538" y="2076450"/>
            <a:ext cx="1871662" cy="28924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B255B26-CDAC-4A5C-9C1B-406506019FCD}"/>
              </a:ext>
            </a:extLst>
          </p:cNvPr>
          <p:cNvCxnSpPr/>
          <p:nvPr/>
        </p:nvCxnSpPr>
        <p:spPr>
          <a:xfrm flipH="1">
            <a:off x="2771775" y="5387975"/>
            <a:ext cx="3384550" cy="0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57D7F9B-0DC1-4EAB-889B-224945161722}"/>
              </a:ext>
            </a:extLst>
          </p:cNvPr>
          <p:cNvCxnSpPr/>
          <p:nvPr/>
        </p:nvCxnSpPr>
        <p:spPr>
          <a:xfrm>
            <a:off x="4799013" y="2068513"/>
            <a:ext cx="1860550" cy="28924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9">
            <a:extLst>
              <a:ext uri="{FF2B5EF4-FFF2-40B4-BE49-F238E27FC236}">
                <a16:creationId xmlns:a16="http://schemas.microsoft.com/office/drawing/2014/main" id="{97D3F667-6A24-4DB2-9BDC-B6DAB12B9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5119688"/>
            <a:ext cx="29527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pt-PT" sz="1800" b="1">
                <a:latin typeface="Arial" panose="020B0604020202020204" pitchFamily="34" charset="0"/>
                <a:cs typeface="Arial" panose="020B0604020202020204" pitchFamily="34" charset="0"/>
              </a:rPr>
              <a:t>3 Fortalecimento de capacidades:</a:t>
            </a:r>
          </a:p>
          <a:p>
            <a:r>
              <a:rPr lang="pt-PT" sz="1800" b="1">
                <a:latin typeface="Arial" panose="020B0604020202020204" pitchFamily="34" charset="0"/>
                <a:cs typeface="Arial" panose="020B0604020202020204" pitchFamily="34" charset="0"/>
                <a:sym typeface="Wingdings 3" charset="0"/>
              </a:rPr>
              <a:t>C-PROC </a:t>
            </a:r>
          </a:p>
          <a:p>
            <a:r>
              <a:rPr lang="pt-PT" sz="1800" b="1">
                <a:latin typeface="Arial" panose="020B0604020202020204" pitchFamily="34" charset="0"/>
                <a:cs typeface="Arial" panose="020B0604020202020204" pitchFamily="34" charset="0"/>
              </a:rPr>
              <a:t>Programas de cooperação técnica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B7A39-FD1B-4FD1-BABE-A14A095A848C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</p:spTree>
    <p:extLst>
      <p:ext uri="{BB962C8B-B14F-4D97-AF65-F5344CB8AC3E}">
        <p14:creationId xmlns:p14="http://schemas.microsoft.com/office/powerpoint/2010/main" val="2313900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9" name="TextBox 13"/>
          <p:cNvSpPr txBox="1">
            <a:spLocks noChangeArrowheads="1"/>
          </p:cNvSpPr>
          <p:nvPr/>
        </p:nvSpPr>
        <p:spPr bwMode="auto">
          <a:xfrm>
            <a:off x="250825" y="1874812"/>
            <a:ext cx="8720138" cy="2400657"/>
          </a:xfrm>
          <a:prstGeom prst="rect">
            <a:avLst/>
          </a:prstGeom>
          <a:noFill/>
          <a:ln w="9525">
            <a:solidFill>
              <a:srgbClr val="2F618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spcAft>
                <a:spcPts val="1200"/>
              </a:spcAft>
              <a:buFont typeface="Wingdings" charset="0"/>
              <a:buChar char="§"/>
            </a:pP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Decisão do Conselho de Ministros de outubro de 2013</a:t>
            </a:r>
          </a:p>
          <a:p>
            <a:pPr>
              <a:spcAft>
                <a:spcPts val="1200"/>
              </a:spcAft>
              <a:buFont typeface="Wingdings" charset="0"/>
              <a:buChar char="§"/>
            </a:pP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Operacional a partir de abril de 2014</a:t>
            </a:r>
          </a:p>
          <a:p>
            <a:pPr>
              <a:spcAft>
                <a:spcPts val="1200"/>
              </a:spcAft>
              <a:buFont typeface="Wingdings" charset="0"/>
              <a:buChar char="§"/>
            </a:pP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Atualmente 6 projetos em curso</a:t>
            </a:r>
          </a:p>
          <a:p>
            <a:pPr>
              <a:spcAft>
                <a:spcPts val="1200"/>
              </a:spcAft>
              <a:buFont typeface="Wingdings" charset="0"/>
              <a:buChar char="§"/>
            </a:pPr>
            <a:r>
              <a:rPr lang="pt-PT" sz="2000" b="1" dirty="0">
                <a:latin typeface="Arial" panose="020B0604020202020204" pitchFamily="34" charset="0"/>
                <a:cs typeface="Arial" panose="020B0604020202020204" pitchFamily="34" charset="0"/>
              </a:rPr>
              <a:t>Atribuição: Apoiar os países de todo o mundo a fortalecer as capacidades de justiça penal em matéria de cibercrime e de provas sob a forma eletrónica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59A8AF8E-6E9E-4FF2-B413-54E502C7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98A80D-570E-454C-BB19-0353CAE37496}"/>
              </a:ext>
            </a:extLst>
          </p:cNvPr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12" name="Slide Number Placeholder 4">
            <a:extLst>
              <a:ext uri="{FF2B5EF4-FFF2-40B4-BE49-F238E27FC236}">
                <a16:creationId xmlns:a16="http://schemas.microsoft.com/office/drawing/2014/main" id="{43C142B2-7307-49DB-A37A-6489B79D65B1}"/>
              </a:ext>
            </a:extLst>
          </p:cNvPr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007D24-972D-4ABA-AB9C-323F33A04264}"/>
              </a:ext>
            </a:extLst>
          </p:cNvPr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F6E4E475-B2E3-4777-8E46-2874C09A6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F11137-4F91-4AF2-9B75-9FD73CED5F54}"/>
              </a:ext>
            </a:extLst>
          </p:cNvPr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Gabinete do Programa de Cibercrime do </a:t>
            </a:r>
          </a:p>
          <a:p>
            <a:pPr algn="r"/>
            <a:r>
              <a:rPr lang="pt-PT"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Conselho da Europa em Bucareste (C-PROC)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A7E41809-D68A-453E-9F98-0131A819E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9E94DDF-2A25-49D6-830C-09E0DB8DD2CA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</p:spTree>
    <p:extLst>
      <p:ext uri="{BB962C8B-B14F-4D97-AF65-F5344CB8AC3E}">
        <p14:creationId xmlns:p14="http://schemas.microsoft.com/office/powerpoint/2010/main" val="34425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2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096" y="5059454"/>
            <a:ext cx="1182688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23850" y="1181100"/>
            <a:ext cx="8461375" cy="50332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304" name="TextBox 14"/>
          <p:cNvSpPr txBox="1">
            <a:spLocks noChangeArrowheads="1"/>
          </p:cNvSpPr>
          <p:nvPr/>
        </p:nvSpPr>
        <p:spPr bwMode="auto">
          <a:xfrm>
            <a:off x="303212" y="3002312"/>
            <a:ext cx="7874000" cy="5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0" bIns="10800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pt-PT">
                <a:latin typeface="Arial" panose="020B0604020202020204" pitchFamily="34" charset="0"/>
                <a:cs typeface="Arial" panose="020B0604020202020204" pitchFamily="34" charset="0"/>
              </a:rPr>
              <a:t>GLACY+ </a:t>
            </a:r>
            <a:r>
              <a:rPr lang="pt-PT" sz="1400">
                <a:latin typeface="Arial" panose="020B0604020202020204" pitchFamily="34" charset="0"/>
                <a:cs typeface="Arial" panose="020B0604020202020204" pitchFamily="34" charset="0"/>
              </a:rPr>
              <a:t>Projeto conjunto UE/CdE de ação global em matéria de cibercrime</a:t>
            </a:r>
          </a:p>
        </p:txBody>
      </p:sp>
      <p:sp>
        <p:nvSpPr>
          <p:cNvPr id="55305" name="TextBox 15"/>
          <p:cNvSpPr txBox="1">
            <a:spLocks noChangeArrowheads="1"/>
          </p:cNvSpPr>
          <p:nvPr/>
        </p:nvSpPr>
        <p:spPr bwMode="auto">
          <a:xfrm>
            <a:off x="323850" y="2425643"/>
            <a:ext cx="7789863" cy="5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108000" rIns="90000" bIns="10800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CyberEast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Parceria Oriental </a:t>
            </a:r>
            <a:r>
              <a:rPr lang="pt-PT" sz="1400" dirty="0" err="1">
                <a:latin typeface="Arial" panose="020B0604020202020204" pitchFamily="34" charset="0"/>
                <a:cs typeface="Arial" panose="020B0604020202020204" pitchFamily="34" charset="0"/>
              </a:rPr>
              <a:t>UE/CdE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5307" name="TextBox 17"/>
          <p:cNvSpPr txBox="1">
            <a:spLocks noChangeArrowheads="1"/>
          </p:cNvSpPr>
          <p:nvPr/>
        </p:nvSpPr>
        <p:spPr bwMode="auto">
          <a:xfrm>
            <a:off x="323850" y="3558555"/>
            <a:ext cx="8482013" cy="5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0" bIns="10800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pt-PT">
                <a:latin typeface="Arial" panose="020B0604020202020204" pitchFamily="34" charset="0"/>
                <a:cs typeface="Arial" panose="020B0604020202020204" pitchFamily="34" charset="0"/>
              </a:rPr>
              <a:t>iPROCEEDS-2 </a:t>
            </a:r>
            <a:r>
              <a:rPr lang="pt-PT" sz="1400">
                <a:latin typeface="Arial" panose="020B0604020202020204" pitchFamily="34" charset="0"/>
                <a:cs typeface="Arial" panose="020B0604020202020204" pitchFamily="34" charset="0"/>
              </a:rPr>
              <a:t>Visa os produtos do crime na internet – UE/CdE </a:t>
            </a:r>
          </a:p>
        </p:txBody>
      </p:sp>
      <p:sp>
        <p:nvSpPr>
          <p:cNvPr id="55308" name="TextBox 18"/>
          <p:cNvSpPr txBox="1">
            <a:spLocks noChangeArrowheads="1"/>
          </p:cNvSpPr>
          <p:nvPr/>
        </p:nvSpPr>
        <p:spPr bwMode="auto">
          <a:xfrm>
            <a:off x="323850" y="5501904"/>
            <a:ext cx="7762875" cy="59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0" bIns="10800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ts val="3200"/>
              </a:lnSpc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CyberCrime@Octopus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(financiado por contribuição voluntária) </a:t>
            </a:r>
          </a:p>
        </p:txBody>
      </p:sp>
      <p:pic>
        <p:nvPicPr>
          <p:cNvPr id="55309" name="Picture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69" y="1357685"/>
            <a:ext cx="4687887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323528" y="4077181"/>
            <a:ext cx="8482013" cy="1316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0" bIns="10800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ts val="3000"/>
              </a:lnSpc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CyberSouth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Projeto conjunto da </a:t>
            </a:r>
            <a:r>
              <a:rPr lang="pt-PT" sz="1400" dirty="0" err="1">
                <a:latin typeface="Arial" panose="020B0604020202020204" pitchFamily="34" charset="0"/>
                <a:cs typeface="Arial" panose="020B0604020202020204" pitchFamily="34" charset="0"/>
              </a:rPr>
              <a:t>UE/CdE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 sobre cibercrime e provas sob a forma eletrónica 
</a:t>
            </a:r>
            <a:b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P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7F10AA3D-7A56-4B1F-BA80-631032029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32B1DA-3931-4280-B0F7-64DEDC27227D}"/>
              </a:ext>
            </a:extLst>
          </p:cNvPr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BDF7F0E1-5449-47A4-9380-FBCCF178EC22}"/>
              </a:ext>
            </a:extLst>
          </p:cNvPr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BE4651-A8FB-44A2-A4FC-1C4C099C135F}"/>
              </a:ext>
            </a:extLst>
          </p:cNvPr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4">
            <a:extLst>
              <a:ext uri="{FF2B5EF4-FFF2-40B4-BE49-F238E27FC236}">
                <a16:creationId xmlns:a16="http://schemas.microsoft.com/office/drawing/2014/main" id="{182FB8F0-18B7-4E07-A897-D820D65F3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69AB9D-540C-4FA4-B301-7F61956A80F0}"/>
              </a:ext>
            </a:extLst>
          </p:cNvPr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Atuais programas de fortalecimento das capacidades</a:t>
            </a:r>
          </a:p>
        </p:txBody>
      </p:sp>
      <p:pic>
        <p:nvPicPr>
          <p:cNvPr id="24" name="Picture 4">
            <a:extLst>
              <a:ext uri="{FF2B5EF4-FFF2-40B4-BE49-F238E27FC236}">
                <a16:creationId xmlns:a16="http://schemas.microsoft.com/office/drawing/2014/main" id="{80D0A419-A036-4F76-BAEC-DB3BBC27B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EB3FB8C-8BFC-44EF-9AE3-92FB7E34C867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2" name="TextBox 18">
            <a:extLst>
              <a:ext uri="{FF2B5EF4-FFF2-40B4-BE49-F238E27FC236}">
                <a16:creationId xmlns:a16="http://schemas.microsoft.com/office/drawing/2014/main" id="{CB4EFE07-E816-4514-A17F-CCDE597BB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392" y="4578015"/>
            <a:ext cx="8057048" cy="100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108000" bIns="10800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ts val="3200"/>
              </a:lnSpc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online@Europa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Terminar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a exploração e o abuso sexual infantil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EndOCSEA@Europe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(Fundo para terminar com a violência infantil) </a:t>
            </a:r>
          </a:p>
        </p:txBody>
      </p:sp>
    </p:spTree>
    <p:extLst>
      <p:ext uri="{BB962C8B-B14F-4D97-AF65-F5344CB8AC3E}">
        <p14:creationId xmlns:p14="http://schemas.microsoft.com/office/powerpoint/2010/main" val="1528820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1" hangingPunct="1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O Conselho da Europa e o Gabinete do Programa de Cibercrime (C-PROC)</a:t>
            </a:r>
            <a:endParaRPr lang="pt-PT" sz="3200" b="1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75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14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</a:rPr>
              <a:t>Curso Judiciário Especializado sobre </a:t>
            </a:r>
          </a:p>
          <a:p>
            <a:pPr algn="r"/>
            <a:r>
              <a:rPr lang="pt-PT" sz="3200" b="1">
                <a:solidFill>
                  <a:schemeClr val="bg1"/>
                </a:solidFill>
              </a:rPr>
              <a:t>Cooperação Internacional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>
                <a:ea typeface="ＭＳ Ｐゴシック" charset="0"/>
                <a:cs typeface="ＭＳ Ｐゴシック" charset="0"/>
              </a:rPr>
              <a:t>Parte 2</a:t>
            </a:r>
          </a:p>
          <a:p>
            <a:pPr algn="ctr" eaLnBrk="1" hangingPunct="1">
              <a:lnSpc>
                <a:spcPct val="80000"/>
              </a:lnSpc>
            </a:pPr>
            <a:br>
              <a:rPr lang="pt-PT" sz="3200" b="1">
                <a:ea typeface="ＭＳ Ｐゴシック" charset="0"/>
                <a:cs typeface="ＭＳ Ｐゴシック" charset="0"/>
              </a:rPr>
            </a:br>
            <a:r>
              <a:rPr lang="pt-PT" sz="3200" b="1">
                <a:ea typeface="ＭＳ Ｐゴシック" charset="0"/>
                <a:cs typeface="ＭＳ Ｐゴシック" charset="0"/>
              </a:rPr>
              <a:t>Estrutura do curso </a:t>
            </a:r>
          </a:p>
        </p:txBody>
      </p:sp>
    </p:spTree>
    <p:extLst>
      <p:ext uri="{BB962C8B-B14F-4D97-AF65-F5344CB8AC3E}">
        <p14:creationId xmlns:p14="http://schemas.microsoft.com/office/powerpoint/2010/main" val="3124559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15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ea typeface="ＭＳ Ｐゴシック" pitchFamily="34" charset="-128"/>
              </a:rPr>
              <a:t>Estrutura do curso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00967" y="1166842"/>
            <a:ext cx="399221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200" b="1">
                <a:ea typeface="Verdana" panose="020B0604030504040204" pitchFamily="34" charset="0"/>
                <a:cs typeface="Arial" panose="020B0604020202020204" pitchFamily="34" charset="0"/>
              </a:rPr>
              <a:t>1.º dia: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1.1 – Introdução ao curso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1.2 – Cooperação internacional numa economia global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1.3 – Síntese das bases jurídicas para a cooperação internacional em matéria de cibercrime e provas sob a forma eletrónica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2D7128-E40C-4C0F-AF2F-0C3C520279BC}"/>
              </a:ext>
            </a:extLst>
          </p:cNvPr>
          <p:cNvSpPr/>
          <p:nvPr/>
        </p:nvSpPr>
        <p:spPr>
          <a:xfrm>
            <a:off x="4572000" y="1166842"/>
            <a:ext cx="430717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1.4 – Prática e procedimento de assistência jurídica mútua </a:t>
            </a:r>
          </a:p>
        </p:txBody>
      </p:sp>
    </p:spTree>
    <p:extLst>
      <p:ext uri="{BB962C8B-B14F-4D97-AF65-F5344CB8AC3E}">
        <p14:creationId xmlns:p14="http://schemas.microsoft.com/office/powerpoint/2010/main" val="3270961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16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ea typeface="ＭＳ Ｐゴシック" pitchFamily="34" charset="-128"/>
              </a:rPr>
              <a:t>Estrutura do curso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00967" y="1166842"/>
            <a:ext cx="399221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200" b="1">
                <a:ea typeface="Verdana" panose="020B0604030504040204" pitchFamily="34" charset="0"/>
                <a:cs typeface="Arial" panose="020B0604020202020204" pitchFamily="34" charset="0"/>
              </a:rPr>
              <a:t>2.º dia: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2.1 – Mecanismos ao abrigo da Convenção de Budapeste para Facilitar a Cooperação Internacional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2.2 – Métodos informais de cooperação internacional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2.3 – Utilização da aquisição de provas digitais através de mecanismos de cooperação internacional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2D7128-E40C-4C0F-AF2F-0C3C520279BC}"/>
              </a:ext>
            </a:extLst>
          </p:cNvPr>
          <p:cNvSpPr/>
          <p:nvPr/>
        </p:nvSpPr>
        <p:spPr>
          <a:xfrm>
            <a:off x="4572000" y="1166842"/>
            <a:ext cx="43071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2.4 – Desafios enfrentados</a:t>
            </a:r>
          </a:p>
        </p:txBody>
      </p:sp>
    </p:spTree>
    <p:extLst>
      <p:ext uri="{BB962C8B-B14F-4D97-AF65-F5344CB8AC3E}">
        <p14:creationId xmlns:p14="http://schemas.microsoft.com/office/powerpoint/2010/main" val="2028649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17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ea typeface="ＭＳ Ｐゴシック" pitchFamily="34" charset="-128"/>
              </a:rPr>
              <a:t>Estrutura do curso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00967" y="1166842"/>
            <a:ext cx="399221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200" b="1">
                <a:ea typeface="Verdana" panose="020B0604030504040204" pitchFamily="34" charset="0"/>
                <a:cs typeface="Arial" panose="020B0604020202020204" pitchFamily="34" charset="0"/>
              </a:rPr>
              <a:t>3.º dia: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3.1 – Parceria público-privada/cooperação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3.2 – Reforço das competências em matéria de cibercrime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3.3 – Reforço das competências em matéria de cibercrime (relatório de grupo)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GB" sz="2200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2D7128-E40C-4C0F-AF2F-0C3C520279BC}"/>
              </a:ext>
            </a:extLst>
          </p:cNvPr>
          <p:cNvSpPr/>
          <p:nvPr/>
        </p:nvSpPr>
        <p:spPr>
          <a:xfrm>
            <a:off x="4572000" y="1166842"/>
            <a:ext cx="430717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PT" sz="2200">
                <a:ea typeface="Verdana" panose="020B0604030504040204" pitchFamily="34" charset="0"/>
                <a:cs typeface="Arial" panose="020B0604020202020204" pitchFamily="34" charset="0"/>
              </a:rPr>
              <a:t>Sessão 3.4 – Fórum aberto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US" sz="2200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2914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18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1" hangingPunct="1">
              <a:lnSpc>
                <a:spcPct val="80000"/>
              </a:lnSpc>
            </a:pPr>
            <a:r>
              <a:rPr lang="pt-PT" sz="3200" b="1"/>
              <a:t>Curso Judiciário Especializado sobre </a:t>
            </a:r>
          </a:p>
          <a:p>
            <a:pPr algn="r" eaLnBrk="1" hangingPunct="1">
              <a:lnSpc>
                <a:spcPct val="80000"/>
              </a:lnSpc>
            </a:pPr>
            <a:r>
              <a:rPr lang="pt-PT" sz="3200" b="1"/>
              <a:t>Cooperação Internacional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857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19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</a:rPr>
              <a:t>Curso Judiciário Especializado sobre </a:t>
            </a:r>
          </a:p>
          <a:p>
            <a:pPr algn="r"/>
            <a:r>
              <a:rPr lang="pt-PT" sz="3200" b="1">
                <a:solidFill>
                  <a:schemeClr val="bg1"/>
                </a:solidFill>
              </a:rPr>
              <a:t>Cooperação Internacional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41689" y="2692650"/>
            <a:ext cx="8525021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>
                <a:ea typeface="ＭＳ Ｐゴシック" charset="0"/>
                <a:cs typeface="ＭＳ Ｐゴシック" charset="0"/>
              </a:rPr>
              <a:t>Parte 3</a:t>
            </a:r>
          </a:p>
          <a:p>
            <a:pPr algn="ctr" eaLnBrk="1" hangingPunct="1">
              <a:lnSpc>
                <a:spcPct val="80000"/>
              </a:lnSpc>
            </a:pPr>
            <a:endParaRPr lang="en-GB" sz="3200" b="1" dirty="0">
              <a:ea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pt-PT" sz="3200" b="1">
                <a:ea typeface="ＭＳ Ｐゴシック" charset="0"/>
              </a:rPr>
              <a:t>Síntese</a:t>
            </a:r>
          </a:p>
          <a:p>
            <a:pPr algn="ctr">
              <a:lnSpc>
                <a:spcPct val="80000"/>
              </a:lnSpc>
            </a:pP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416769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ea typeface="ＭＳ Ｐゴシック" pitchFamily="34" charset="-128"/>
              </a:rPr>
              <a:t>Agenda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36290" y="1213548"/>
            <a:ext cx="37912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1" hangingPunct="1">
              <a:buFont typeface="Wingdings" pitchFamily="2" charset="2"/>
              <a:buChar char="Ø"/>
            </a:pPr>
            <a:r>
              <a:rPr lang="pt-PT" sz="2000" b="1"/>
              <a:t>Parte 1</a:t>
            </a:r>
          </a:p>
          <a:p>
            <a:pPr marL="342900" indent="-342900" algn="just" eaLnBrk="1" hangingPunct="1">
              <a:buFont typeface="Wingdings" pitchFamily="2" charset="2"/>
              <a:buChar char="ü"/>
            </a:pPr>
            <a:r>
              <a:rPr lang="pt-PT" sz="2000" i="1"/>
              <a:t>O Conselho da Europa e o Gabinete do Programa de Cibercrime (C-PROC)</a:t>
            </a:r>
          </a:p>
          <a:p>
            <a:pPr marL="0" indent="0" algn="just" eaLnBrk="1" hangingPunct="1">
              <a:buNone/>
            </a:pPr>
            <a:endParaRPr lang="en-GB" sz="2000" dirty="0"/>
          </a:p>
          <a:p>
            <a:pPr marL="342900" indent="-342900" algn="just" eaLnBrk="1" hangingPunct="1">
              <a:buFont typeface="Wingdings" pitchFamily="2" charset="2"/>
              <a:buChar char="Ø"/>
            </a:pPr>
            <a:r>
              <a:rPr lang="pt-PT" sz="2000" b="1"/>
              <a:t>Parte 2</a:t>
            </a:r>
          </a:p>
          <a:p>
            <a:pPr marL="342900" indent="-342900" algn="just" eaLnBrk="1" hangingPunct="1">
              <a:buFont typeface="Wingdings" pitchFamily="2" charset="2"/>
              <a:buChar char="ü"/>
            </a:pPr>
            <a:r>
              <a:rPr lang="pt-PT" sz="2000" i="1"/>
              <a:t>Estrutura do curso </a:t>
            </a:r>
          </a:p>
          <a:p>
            <a:pPr marL="0" indent="0" algn="just" eaLnBrk="1" hangingPunct="1">
              <a:buNone/>
            </a:pPr>
            <a:endParaRPr lang="en-GB" sz="2000" dirty="0"/>
          </a:p>
          <a:p>
            <a:pPr marL="342900" indent="-342900" algn="just" eaLnBrk="1" hangingPunct="1">
              <a:buFont typeface="Wingdings" pitchFamily="2" charset="2"/>
              <a:buChar char="Ø"/>
            </a:pPr>
            <a:r>
              <a:rPr lang="pt-PT" sz="2000" b="1"/>
              <a:t>Parte 3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pt-PT" sz="2000" i="1"/>
              <a:t>Apresentações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GB" sz="2000" i="1" dirty="0"/>
          </a:p>
          <a:p>
            <a:pPr marL="342900" indent="-34290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pt-PT" sz="2000" b="1"/>
              <a:t>Parte 4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000" i="1"/>
              <a:t>Síntese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229725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20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ea typeface="ＭＳ Ｐゴシック" pitchFamily="34" charset="-128"/>
              </a:rPr>
              <a:t>Síntese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73A521-F9C6-4E31-AEB1-7A413E034870}"/>
              </a:ext>
            </a:extLst>
          </p:cNvPr>
          <p:cNvSpPr/>
          <p:nvPr/>
        </p:nvSpPr>
        <p:spPr>
          <a:xfrm>
            <a:off x="513601" y="1463117"/>
            <a:ext cx="4138917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Compreender o âmbito e o trabalho do Conselho da Europa e do Gabinete do Programa de Cibercrime (C-PROC)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Rever a estrutura, as finalidades e os objetivos deste curso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Partilhar quaisquer preocupações ou resultados esperados do curso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Discutir os conceitos básicos que serão abrangidos pelo curso </a:t>
            </a:r>
          </a:p>
          <a:p>
            <a:pPr algn="just">
              <a:lnSpc>
                <a:spcPct val="80000"/>
              </a:lnSpc>
            </a:pPr>
            <a:endParaRPr lang="en-GB" sz="2200" i="1" dirty="0"/>
          </a:p>
        </p:txBody>
      </p:sp>
    </p:spTree>
    <p:extLst>
      <p:ext uri="{BB962C8B-B14F-4D97-AF65-F5344CB8AC3E}">
        <p14:creationId xmlns:p14="http://schemas.microsoft.com/office/powerpoint/2010/main" val="124746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21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eaLnBrk="1" hangingPunct="1">
              <a:lnSpc>
                <a:spcPct val="80000"/>
              </a:lnSpc>
            </a:pPr>
            <a:r>
              <a:rPr lang="pt-PT" sz="3200" b="1"/>
              <a:t>Curso Judiciário Especializado sobre </a:t>
            </a:r>
          </a:p>
          <a:p>
            <a:pPr algn="r" eaLnBrk="1" hangingPunct="1">
              <a:lnSpc>
                <a:spcPct val="80000"/>
              </a:lnSpc>
            </a:pPr>
            <a:r>
              <a:rPr lang="pt-PT" sz="3200" b="1"/>
              <a:t>Cooperação Internacional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15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ea typeface="ＭＳ Ｐゴシック" pitchFamily="34" charset="-128"/>
              </a:rPr>
              <a:t>Objetivos da sessão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211015" y="1463117"/>
            <a:ext cx="4138917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Compreender o âmbito e o trabalho do Conselho da Europa e do Gabinete do Programa de Cibercrime (C-PROC)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Rever a estrutura, as finalidades e os objetivos deste curso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Partilhar quaisquer preocupações ou resultados esperados do curso</a:t>
            </a:r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endParaRPr lang="en-GB" sz="2200" i="1" dirty="0"/>
          </a:p>
          <a:p>
            <a:pPr marL="342900" indent="-342900"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pt-PT" sz="2200" i="1"/>
              <a:t>Discutir os conceitos básicos que serão abrangidos pelo curso </a:t>
            </a:r>
          </a:p>
          <a:p>
            <a:pPr algn="just">
              <a:lnSpc>
                <a:spcPct val="80000"/>
              </a:lnSpc>
            </a:pPr>
            <a:endParaRPr lang="en-GB" sz="2200" i="1" dirty="0"/>
          </a:p>
        </p:txBody>
      </p:sp>
    </p:spTree>
    <p:extLst>
      <p:ext uri="{BB962C8B-B14F-4D97-AF65-F5344CB8AC3E}">
        <p14:creationId xmlns:p14="http://schemas.microsoft.com/office/powerpoint/2010/main" val="1301409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</a:rPr>
              <a:t>Curso Judiciário Especializado sobre </a:t>
            </a:r>
          </a:p>
          <a:p>
            <a:pPr algn="r"/>
            <a:r>
              <a:rPr lang="pt-PT" sz="3200" b="1">
                <a:solidFill>
                  <a:schemeClr val="bg1"/>
                </a:solidFill>
              </a:rPr>
              <a:t>Cooperação Internacional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>
                <a:ea typeface="ＭＳ Ｐゴシック" charset="0"/>
                <a:cs typeface="ＭＳ Ｐゴシック" charset="0"/>
              </a:rPr>
              <a:t>Parte 1</a:t>
            </a:r>
          </a:p>
          <a:p>
            <a:pPr algn="ctr" eaLnBrk="1" hangingPunct="1">
              <a:lnSpc>
                <a:spcPct val="80000"/>
              </a:lnSpc>
            </a:pPr>
            <a:br>
              <a:rPr lang="pt-PT" sz="3200" b="1">
                <a:ea typeface="ＭＳ Ｐゴシック" charset="0"/>
                <a:cs typeface="ＭＳ Ｐゴシック" charset="0"/>
              </a:rPr>
            </a:br>
            <a:r>
              <a:rPr lang="pt-PT" sz="3200" b="1">
                <a:ea typeface="ＭＳ Ｐゴシック" charset="0"/>
                <a:cs typeface="ＭＳ Ｐゴシック" charset="0"/>
              </a:rPr>
              <a:t>O Conselho da Europa e o Gabinete do Programa de Cibercrime (C-PROC)</a:t>
            </a:r>
          </a:p>
        </p:txBody>
      </p:sp>
    </p:spTree>
    <p:extLst>
      <p:ext uri="{BB962C8B-B14F-4D97-AF65-F5344CB8AC3E}">
        <p14:creationId xmlns:p14="http://schemas.microsoft.com/office/powerpoint/2010/main" val="274553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cibercrime enquanto questão de justiça penal –  </a:t>
            </a:r>
          </a:p>
          <a:p>
            <a:pPr algn="r"/>
            <a:r>
              <a:rPr lang="pt-PT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desafios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AA86FD6-2D9F-462F-A3CA-0DF322E36466}"/>
              </a:ext>
            </a:extLst>
          </p:cNvPr>
          <p:cNvSpPr txBox="1">
            <a:spLocks/>
          </p:cNvSpPr>
          <p:nvPr/>
        </p:nvSpPr>
        <p:spPr>
          <a:xfrm>
            <a:off x="532469" y="1099426"/>
            <a:ext cx="8352928" cy="518457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Ausência de entendimento comum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entre as autoridades de justiça penal sobre cibercrime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Legislação em matéria de cibercrime – Harmonização</a:t>
            </a:r>
          </a:p>
          <a:p>
            <a:pPr lvl="1">
              <a:lnSpc>
                <a:spcPct val="120000"/>
              </a:lnSpc>
              <a:defRPr/>
            </a:pPr>
            <a:r>
              <a:rPr lang="pt-PT" sz="27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Definição de cibercrimes</a:t>
            </a:r>
          </a:p>
          <a:p>
            <a:pPr lvl="1">
              <a:lnSpc>
                <a:spcPct val="120000"/>
              </a:lnSpc>
              <a:defRPr/>
            </a:pPr>
            <a:r>
              <a:rPr lang="pt-PT" sz="27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Onde foi cometido o crime? Que país tem jurisdição?</a:t>
            </a:r>
          </a:p>
          <a:p>
            <a:pPr lvl="1">
              <a:lnSpc>
                <a:spcPct val="120000"/>
              </a:lnSpc>
              <a:defRPr/>
            </a:pPr>
            <a:r>
              <a:rPr lang="pt-PT" sz="27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Necessidade de adotar normas globais, tratados internacionais – Tratado das Nações Unidas – Estatuto?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Lidar com 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novos paradigmas tecnológicos</a:t>
            </a:r>
          </a:p>
          <a:p>
            <a:pPr lvl="1">
              <a:lnSpc>
                <a:spcPct val="120000"/>
              </a:lnSpc>
              <a:defRPr/>
            </a:pPr>
            <a:r>
              <a:rPr lang="pt-PT" sz="2700" dirty="0">
                <a:latin typeface="Arial" panose="020B0604020202020204" pitchFamily="34" charset="0"/>
                <a:cs typeface="Arial" panose="020B0604020202020204" pitchFamily="34" charset="0"/>
              </a:rPr>
              <a:t>Computação na nuvem (</a:t>
            </a:r>
            <a:r>
              <a:rPr lang="pt-PT" sz="2700" dirty="0" err="1"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  <a:r>
              <a:rPr lang="pt-PT" sz="2700" dirty="0">
                <a:latin typeface="Arial" panose="020B0604020202020204" pitchFamily="34" charset="0"/>
                <a:cs typeface="Arial" panose="020B0604020202020204" pitchFamily="34" charset="0"/>
              </a:rPr>
              <a:t>) – “Elementos de prova na nuvem”</a:t>
            </a:r>
          </a:p>
          <a:p>
            <a:pPr lvl="1">
              <a:lnSpc>
                <a:spcPct val="120000"/>
              </a:lnSpc>
              <a:defRPr/>
            </a:pPr>
            <a:r>
              <a:rPr lang="pt-PT" sz="2700" dirty="0" err="1">
                <a:latin typeface="Arial" panose="020B0604020202020204" pitchFamily="34" charset="0"/>
                <a:cs typeface="Arial" panose="020B0604020202020204" pitchFamily="34" charset="0"/>
              </a:rPr>
              <a:t>Darknet</a:t>
            </a:r>
            <a:r>
              <a:rPr lang="pt-PT" sz="2700" dirty="0">
                <a:latin typeface="Arial" panose="020B0604020202020204" pitchFamily="34" charset="0"/>
                <a:cs typeface="Arial" panose="020B0604020202020204" pitchFamily="34" charset="0"/>
              </a:rPr>
              <a:t> e moedas virtuais</a:t>
            </a:r>
          </a:p>
          <a:p>
            <a:pPr lvl="1">
              <a:lnSpc>
                <a:spcPct val="120000"/>
              </a:lnSpc>
              <a:defRPr/>
            </a:pPr>
            <a:r>
              <a:rPr lang="pt-PT" sz="2700" dirty="0">
                <a:latin typeface="Arial" panose="020B0604020202020204" pitchFamily="34" charset="0"/>
                <a:cs typeface="Arial" panose="020B0604020202020204" pitchFamily="34" charset="0"/>
              </a:rPr>
              <a:t>Internet das coisas</a:t>
            </a:r>
          </a:p>
          <a:p>
            <a:pPr>
              <a:lnSpc>
                <a:spcPct val="120000"/>
              </a:lnSpc>
              <a:defRPr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Dimensão do fenómeno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não mensurável devido à indisponibilidade de estatísticas fiáveis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Casos denunciados, investigados, instaurados, julgados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Número e tipos de provas sob a forma eletrónica extraídas, dispositivos analisados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EF1910-49B1-4CAB-9FBD-479E45A28C10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</p:spTree>
    <p:extLst>
      <p:ext uri="{BB962C8B-B14F-4D97-AF65-F5344CB8AC3E}">
        <p14:creationId xmlns:p14="http://schemas.microsoft.com/office/powerpoint/2010/main" val="3370540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cibercrime enquanto questão de justiça penal – </a:t>
            </a:r>
          </a:p>
          <a:p>
            <a:pPr algn="r"/>
            <a:r>
              <a:rPr lang="pt-PT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desafios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F5246E5-C2E1-45A7-A318-037541CE9643}"/>
              </a:ext>
            </a:extLst>
          </p:cNvPr>
          <p:cNvSpPr txBox="1">
            <a:spLocks/>
          </p:cNvSpPr>
          <p:nvPr/>
        </p:nvSpPr>
        <p:spPr>
          <a:xfrm>
            <a:off x="395536" y="1484784"/>
            <a:ext cx="8363272" cy="482453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As unidades de investigação do cibercrime não dispõem, em geral, de pessoal suficiente e com </a:t>
            </a:r>
            <a:r>
              <a:rPr lang="pt-PT" b="1" dirty="0" err="1">
                <a:latin typeface="Arial" panose="020B0604020202020204" pitchFamily="34" charset="0"/>
                <a:cs typeface="Arial" panose="020B0604020202020204" pitchFamily="34" charset="0"/>
              </a:rPr>
              <a:t>formação/competências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adequadas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Utilização de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VPN/Tunneling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Proxy/utilização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darknet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e moedas virtuais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Compreensão do </a:t>
            </a:r>
            <a:r>
              <a:rPr lang="pt-PT" i="1" dirty="0" err="1">
                <a:latin typeface="Arial" panose="020B0604020202020204" pitchFamily="34" charset="0"/>
                <a:cs typeface="Arial" panose="020B0604020202020204" pitchFamily="34" charset="0"/>
              </a:rPr>
              <a:t>modus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i="1" dirty="0" err="1">
                <a:latin typeface="Arial" panose="020B0604020202020204" pitchFamily="34" charset="0"/>
                <a:cs typeface="Arial" panose="020B0604020202020204" pitchFamily="34" charset="0"/>
              </a:rPr>
              <a:t>operandi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/elementos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de prova a recolher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Investigação sobre possíveis formas de criminalidade organizada 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versus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criminoso isolado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Capacidades técnicas limitadas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para apoiar uma investigação bem-sucedida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Dados/laboratórios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móveis de investigação forense desatualizados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Competências forenses em matéria de malware e de engenharia inversa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Colaboração com os fornecedores locais de serviços de telecomunicações</a:t>
            </a:r>
          </a:p>
          <a:p>
            <a:pPr>
              <a:lnSpc>
                <a:spcPct val="120000"/>
              </a:lnSpc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Cooperação internacional 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Entre autoridades policiais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Cooperação judiciária internacional</a:t>
            </a:r>
          </a:p>
          <a:p>
            <a:pPr lvl="1">
              <a:lnSpc>
                <a:spcPct val="120000"/>
              </a:lnSpc>
              <a:defRPr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Interações com grandes fornecedores de serviços internacionais (redes sociais, etc.)</a:t>
            </a:r>
          </a:p>
          <a:p>
            <a:pPr lvl="1">
              <a:lnSpc>
                <a:spcPct val="120000"/>
              </a:lnSpc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02A458-CA1A-4B20-8381-FFC894FC070B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</p:spTree>
    <p:extLst>
      <p:ext uri="{BB962C8B-B14F-4D97-AF65-F5344CB8AC3E}">
        <p14:creationId xmlns:p14="http://schemas.microsoft.com/office/powerpoint/2010/main" val="334112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Convenção sobre o Cibercrime do Conselho da Europa</a:t>
            </a:r>
          </a:p>
          <a:p>
            <a:pPr algn="r"/>
            <a:r>
              <a:rPr lang="pt-PT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Convenção de Budapeste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C8533C-0FEE-4437-BD19-21B88068C45C}"/>
              </a:ext>
            </a:extLst>
          </p:cNvPr>
          <p:cNvSpPr txBox="1">
            <a:spLocks/>
          </p:cNvSpPr>
          <p:nvPr/>
        </p:nvSpPr>
        <p:spPr>
          <a:xfrm>
            <a:off x="323528" y="1144084"/>
            <a:ext cx="8435280" cy="4968552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Aberto à assinatura em novembro de 2001 em Budapeste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Acompanhado pelo Comité da Convenção sobre o Cibercrime (T-CY)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Aberto à adesão de qualquer Estado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Atualmente, o único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tratado internacional sobre cibercrime e provas sob a forma eletrónica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Fornece definições de alto nível, neutras em termos tecnológicos de infrações em matéria de cibercrime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Estabelece procedimentos normalizados de investigação e o procedimento penal a nível nacional e impõe obrigações relevantes às partes envolvidas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Define as disposições processuais para a cooperação internacional, entre autoridades policiais e judiciárias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Estabelece as condições e as salvaguardas para respeitar o Estado de direito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O T-CY publica </a:t>
            </a:r>
            <a:r>
              <a:rPr lang="pt-PT" sz="1800" b="1" dirty="0">
                <a:latin typeface="Arial" panose="020B0604020202020204" pitchFamily="34" charset="0"/>
                <a:cs typeface="Arial" panose="020B0604020202020204" pitchFamily="34" charset="0"/>
              </a:rPr>
              <a:t>notas de orientação</a:t>
            </a:r>
            <a:r>
              <a:rPr lang="pt-PT" sz="1800" dirty="0">
                <a:latin typeface="Arial" panose="020B0604020202020204" pitchFamily="34" charset="0"/>
                <a:cs typeface="Arial" panose="020B0604020202020204" pitchFamily="34" charset="0"/>
              </a:rPr>
              <a:t> para interpretar as disposições da Convenção de Budapeste à luz das novas ameaças e dos novos paradigmas tecnológicos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1578F7-23B3-4DBF-9300-A54FEA4651C1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</p:spTree>
    <p:extLst>
      <p:ext uri="{BB962C8B-B14F-4D97-AF65-F5344CB8AC3E}">
        <p14:creationId xmlns:p14="http://schemas.microsoft.com/office/powerpoint/2010/main" val="3519789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Alcance da Convenção de Budapeste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507052-E3E9-4B96-AA52-2E8414B2C194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156" name="TextBox 143">
            <a:extLst>
              <a:ext uri="{FF2B5EF4-FFF2-40B4-BE49-F238E27FC236}">
                <a16:creationId xmlns:a16="http://schemas.microsoft.com/office/drawing/2014/main" id="{A5535D03-9713-4021-9030-D1C1FD4C4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31" y="3622221"/>
            <a:ext cx="2195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pt-PT" sz="4800" b="1">
                <a:latin typeface="Verdana" charset="0"/>
                <a:cs typeface="Verdana" charset="0"/>
              </a:rPr>
              <a:t>130</a:t>
            </a:r>
            <a:r>
              <a:rPr lang="pt-PT" sz="4000" b="1">
                <a:latin typeface="Verdana" charset="0"/>
                <a:cs typeface="Verdana" charset="0"/>
              </a:rPr>
              <a:t>+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7043C83C-872A-4F02-96A3-FB00C5BE0ADB}"/>
              </a:ext>
            </a:extLst>
          </p:cNvPr>
          <p:cNvGrpSpPr>
            <a:grpSpLocks/>
          </p:cNvGrpSpPr>
          <p:nvPr/>
        </p:nvGrpSpPr>
        <p:grpSpPr bwMode="auto">
          <a:xfrm>
            <a:off x="359569" y="1180646"/>
            <a:ext cx="8424862" cy="3757613"/>
            <a:chOff x="-30650" y="0"/>
            <a:chExt cx="9372924" cy="4653136"/>
          </a:xfrm>
        </p:grpSpPr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11027F92-9876-4FBD-8219-33B781259B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650" y="0"/>
              <a:ext cx="9372924" cy="4653136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2F5ED15-F71B-42C0-822A-78F3D5924E2E}"/>
                </a:ext>
              </a:extLst>
            </p:cNvPr>
            <p:cNvSpPr/>
            <p:nvPr/>
          </p:nvSpPr>
          <p:spPr>
            <a:xfrm>
              <a:off x="3741833" y="1262067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D36570DD-D6AE-4E5B-8312-AEB4FACC358F}"/>
                </a:ext>
              </a:extLst>
            </p:cNvPr>
            <p:cNvSpPr/>
            <p:nvPr/>
          </p:nvSpPr>
          <p:spPr>
            <a:xfrm>
              <a:off x="3563452" y="1299419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65D89256-677E-427A-9B8C-2B2C1D952EE7}"/>
                </a:ext>
              </a:extLst>
            </p:cNvPr>
            <p:cNvSpPr/>
            <p:nvPr/>
          </p:nvSpPr>
          <p:spPr>
            <a:xfrm>
              <a:off x="3860164" y="105368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452BFF0E-B8D5-4B41-8ABC-7A662B9BA1F6}"/>
                </a:ext>
              </a:extLst>
            </p:cNvPr>
            <p:cNvSpPr/>
            <p:nvPr/>
          </p:nvSpPr>
          <p:spPr>
            <a:xfrm>
              <a:off x="4087997" y="1171639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4E9CE6FA-12B8-4553-BDE2-CBE3B0DFAFFE}"/>
                </a:ext>
              </a:extLst>
            </p:cNvPr>
            <p:cNvSpPr/>
            <p:nvPr/>
          </p:nvSpPr>
          <p:spPr>
            <a:xfrm>
              <a:off x="3743599" y="837446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5249D32B-5A60-436A-AE92-FE42CD89934C}"/>
                </a:ext>
              </a:extLst>
            </p:cNvPr>
            <p:cNvSpPr/>
            <p:nvPr/>
          </p:nvSpPr>
          <p:spPr>
            <a:xfrm>
              <a:off x="3420395" y="548469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05F839AB-D44E-49B6-A781-A2F8723F36E5}"/>
                </a:ext>
              </a:extLst>
            </p:cNvPr>
            <p:cNvSpPr/>
            <p:nvPr/>
          </p:nvSpPr>
          <p:spPr>
            <a:xfrm>
              <a:off x="3923745" y="908217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0BAD024-8482-4A55-A269-F463A1CC0870}"/>
                </a:ext>
              </a:extLst>
            </p:cNvPr>
            <p:cNvSpPr/>
            <p:nvPr/>
          </p:nvSpPr>
          <p:spPr>
            <a:xfrm>
              <a:off x="3895487" y="94556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3FE8050C-D7E7-4AE3-8777-F654A480DD33}"/>
                </a:ext>
              </a:extLst>
            </p:cNvPr>
            <p:cNvSpPr/>
            <p:nvPr/>
          </p:nvSpPr>
          <p:spPr>
            <a:xfrm>
              <a:off x="4042077" y="908217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2904D1-A265-4403-9270-70CAF535952A}"/>
                </a:ext>
              </a:extLst>
            </p:cNvPr>
            <p:cNvSpPr/>
            <p:nvPr/>
          </p:nvSpPr>
          <p:spPr>
            <a:xfrm>
              <a:off x="3996158" y="1057620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19628BD1-A68E-4421-BAD0-2248EC6A8CFF}"/>
                </a:ext>
              </a:extLst>
            </p:cNvPr>
            <p:cNvSpPr/>
            <p:nvPr/>
          </p:nvSpPr>
          <p:spPr>
            <a:xfrm>
              <a:off x="4619606" y="1016338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F173A920-8C4B-4F83-95F1-C17EC6A93014}"/>
                </a:ext>
              </a:extLst>
            </p:cNvPr>
            <p:cNvSpPr/>
            <p:nvPr/>
          </p:nvSpPr>
          <p:spPr>
            <a:xfrm>
              <a:off x="5004625" y="1267965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E7F794E-3AE4-4F5D-A6EB-3956BA73C203}"/>
                </a:ext>
              </a:extLst>
            </p:cNvPr>
            <p:cNvSpPr/>
            <p:nvPr/>
          </p:nvSpPr>
          <p:spPr>
            <a:xfrm>
              <a:off x="4859801" y="1197195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593FB721-CA4F-43AF-9577-DA9375A622B5}"/>
                </a:ext>
              </a:extLst>
            </p:cNvPr>
            <p:cNvSpPr/>
            <p:nvPr/>
          </p:nvSpPr>
          <p:spPr>
            <a:xfrm>
              <a:off x="4932214" y="1244375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780D759C-52C6-496F-9AF5-19DEAFAAB1D8}"/>
                </a:ext>
              </a:extLst>
            </p:cNvPr>
            <p:cNvSpPr/>
            <p:nvPr/>
          </p:nvSpPr>
          <p:spPr>
            <a:xfrm>
              <a:off x="4428862" y="1100869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74F0134B-4CA7-4392-853C-BDD9AD10DF59}"/>
                </a:ext>
              </a:extLst>
            </p:cNvPr>
            <p:cNvSpPr/>
            <p:nvPr/>
          </p:nvSpPr>
          <p:spPr>
            <a:xfrm>
              <a:off x="4497742" y="1059587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DC04ACF4-5592-4959-ABCB-376280A5A21A}"/>
                </a:ext>
              </a:extLst>
            </p:cNvPr>
            <p:cNvSpPr/>
            <p:nvPr/>
          </p:nvSpPr>
          <p:spPr>
            <a:xfrm>
              <a:off x="4421798" y="1195229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FCE994D3-7F9F-4562-86F6-260E807F9E45}"/>
                </a:ext>
              </a:extLst>
            </p:cNvPr>
            <p:cNvSpPr/>
            <p:nvPr/>
          </p:nvSpPr>
          <p:spPr>
            <a:xfrm>
              <a:off x="4349386" y="1224717"/>
              <a:ext cx="72411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352B21C2-93D4-48D3-87BA-77CC793ED829}"/>
                </a:ext>
              </a:extLst>
            </p:cNvPr>
            <p:cNvSpPr/>
            <p:nvPr/>
          </p:nvSpPr>
          <p:spPr>
            <a:xfrm>
              <a:off x="4211627" y="1136254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067B3CE4-2737-4878-800D-62E1B5FD8A91}"/>
                </a:ext>
              </a:extLst>
            </p:cNvPr>
            <p:cNvSpPr/>
            <p:nvPr/>
          </p:nvSpPr>
          <p:spPr>
            <a:xfrm>
              <a:off x="4148046" y="1093005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081E758-3FC5-4875-BCAC-DE9412B9CD40}"/>
                </a:ext>
              </a:extLst>
            </p:cNvPr>
            <p:cNvSpPr/>
            <p:nvPr/>
          </p:nvSpPr>
          <p:spPr>
            <a:xfrm>
              <a:off x="4314063" y="1144117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5279ACDB-35B6-440B-80A7-CCABD651C0BC}"/>
                </a:ext>
              </a:extLst>
            </p:cNvPr>
            <p:cNvSpPr/>
            <p:nvPr/>
          </p:nvSpPr>
          <p:spPr>
            <a:xfrm>
              <a:off x="4125086" y="1051723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34486118-0FAE-4D31-84DE-2C89AF205569}"/>
                </a:ext>
              </a:extLst>
            </p:cNvPr>
            <p:cNvSpPr/>
            <p:nvPr/>
          </p:nvSpPr>
          <p:spPr>
            <a:xfrm>
              <a:off x="4276974" y="992748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4B845411-5474-4EF1-A60F-DF4EC802FAD3}"/>
                </a:ext>
              </a:extLst>
            </p:cNvPr>
            <p:cNvSpPr/>
            <p:nvPr/>
          </p:nvSpPr>
          <p:spPr>
            <a:xfrm>
              <a:off x="4276974" y="105368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C570A16D-AEFF-441C-9205-2238004B7BA4}"/>
                </a:ext>
              </a:extLst>
            </p:cNvPr>
            <p:cNvSpPr/>
            <p:nvPr/>
          </p:nvSpPr>
          <p:spPr>
            <a:xfrm>
              <a:off x="4268144" y="1189332"/>
              <a:ext cx="72411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5BFEA4C7-67D0-4081-8B83-35C54FC03EC7}"/>
                </a:ext>
              </a:extLst>
            </p:cNvPr>
            <p:cNvSpPr/>
            <p:nvPr/>
          </p:nvSpPr>
          <p:spPr>
            <a:xfrm>
              <a:off x="4308764" y="1244375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F2339610-1A1E-40EC-841B-DB483466A58D}"/>
                </a:ext>
              </a:extLst>
            </p:cNvPr>
            <p:cNvSpPr/>
            <p:nvPr/>
          </p:nvSpPr>
          <p:spPr>
            <a:xfrm>
              <a:off x="4020884" y="621204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6D577286-A7EC-450E-B284-690D1888E1DB}"/>
                </a:ext>
              </a:extLst>
            </p:cNvPr>
            <p:cNvSpPr/>
            <p:nvPr/>
          </p:nvSpPr>
          <p:spPr>
            <a:xfrm>
              <a:off x="4386475" y="613341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801D04DA-9B60-418B-841B-9E617CC0A1F3}"/>
                </a:ext>
              </a:extLst>
            </p:cNvPr>
            <p:cNvSpPr/>
            <p:nvPr/>
          </p:nvSpPr>
          <p:spPr>
            <a:xfrm>
              <a:off x="4391774" y="699838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A50D4ADD-62F4-46DE-B04A-4606EB08E150}"/>
                </a:ext>
              </a:extLst>
            </p:cNvPr>
            <p:cNvSpPr/>
            <p:nvPr/>
          </p:nvSpPr>
          <p:spPr>
            <a:xfrm>
              <a:off x="4388242" y="760779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78758E1A-5BA1-4663-8A1A-4FEE89815763}"/>
                </a:ext>
              </a:extLst>
            </p:cNvPr>
            <p:cNvSpPr/>
            <p:nvPr/>
          </p:nvSpPr>
          <p:spPr>
            <a:xfrm>
              <a:off x="4342322" y="780438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E8942A67-DA12-4581-A0B3-2FA6FDB7CB3F}"/>
                </a:ext>
              </a:extLst>
            </p:cNvPr>
            <p:cNvSpPr/>
            <p:nvPr/>
          </p:nvSpPr>
          <p:spPr>
            <a:xfrm>
              <a:off x="4020884" y="770608"/>
              <a:ext cx="70646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51AA2C41-9A09-4697-AF84-0554C481D576}"/>
                </a:ext>
              </a:extLst>
            </p:cNvPr>
            <p:cNvSpPr/>
            <p:nvPr/>
          </p:nvSpPr>
          <p:spPr>
            <a:xfrm>
              <a:off x="4254015" y="872831"/>
              <a:ext cx="70646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2B5A8CE7-9E8A-408A-9AF0-E9B480D5262C}"/>
                </a:ext>
              </a:extLst>
            </p:cNvPr>
            <p:cNvSpPr/>
            <p:nvPr/>
          </p:nvSpPr>
          <p:spPr>
            <a:xfrm>
              <a:off x="4163941" y="957363"/>
              <a:ext cx="72412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F1D749C4-79C1-431B-9075-110CFB7EC734}"/>
                </a:ext>
              </a:extLst>
            </p:cNvPr>
            <p:cNvSpPr/>
            <p:nvPr/>
          </p:nvSpPr>
          <p:spPr>
            <a:xfrm>
              <a:off x="4148046" y="648726"/>
              <a:ext cx="72411" cy="72737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E74515D5-B53D-4B1A-8462-F60D4D9E26EC}"/>
                </a:ext>
              </a:extLst>
            </p:cNvPr>
            <p:cNvSpPr/>
            <p:nvPr/>
          </p:nvSpPr>
          <p:spPr>
            <a:xfrm>
              <a:off x="3600541" y="870866"/>
              <a:ext cx="70646" cy="72735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DEDA2E91-F147-4F07-9850-EA5F5ACC56D1}"/>
                </a:ext>
              </a:extLst>
            </p:cNvPr>
            <p:cNvSpPr/>
            <p:nvPr/>
          </p:nvSpPr>
          <p:spPr>
            <a:xfrm>
              <a:off x="4658461" y="1317111"/>
              <a:ext cx="70646" cy="70770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DA8CC775-95E3-4B5E-AA82-5B14E763D4D6}"/>
                </a:ext>
              </a:extLst>
            </p:cNvPr>
            <p:cNvSpPr/>
            <p:nvPr/>
          </p:nvSpPr>
          <p:spPr>
            <a:xfrm>
              <a:off x="1115577" y="1317111"/>
              <a:ext cx="72412" cy="70770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56C9C345-C095-47A9-8A50-A7A146FC9B18}"/>
                </a:ext>
              </a:extLst>
            </p:cNvPr>
            <p:cNvSpPr/>
            <p:nvPr/>
          </p:nvSpPr>
          <p:spPr>
            <a:xfrm>
              <a:off x="1763752" y="1989427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43D861C6-CA75-4711-A5C0-2330F682FFDA}"/>
                </a:ext>
              </a:extLst>
            </p:cNvPr>
            <p:cNvSpPr/>
            <p:nvPr/>
          </p:nvSpPr>
          <p:spPr>
            <a:xfrm>
              <a:off x="7452500" y="1413437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947AC189-0954-4535-A736-7868DAD0AAA0}"/>
                </a:ext>
              </a:extLst>
            </p:cNvPr>
            <p:cNvSpPr/>
            <p:nvPr/>
          </p:nvSpPr>
          <p:spPr>
            <a:xfrm>
              <a:off x="7480759" y="3357649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357F1B48-A5E0-44C8-855F-332A8C4D0F3C}"/>
                </a:ext>
              </a:extLst>
            </p:cNvPr>
            <p:cNvSpPr/>
            <p:nvPr/>
          </p:nvSpPr>
          <p:spPr>
            <a:xfrm>
              <a:off x="4428862" y="3501156"/>
              <a:ext cx="70646" cy="72735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E3EB9187-1E46-4444-86D2-93BA2246E610}"/>
                </a:ext>
              </a:extLst>
            </p:cNvPr>
            <p:cNvSpPr/>
            <p:nvPr/>
          </p:nvSpPr>
          <p:spPr>
            <a:xfrm>
              <a:off x="1260400" y="796164"/>
              <a:ext cx="70646" cy="72735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AC651C7F-C9D3-4469-8363-0CE5A9CFF701}"/>
                </a:ext>
              </a:extLst>
            </p:cNvPr>
            <p:cNvSpPr/>
            <p:nvPr/>
          </p:nvSpPr>
          <p:spPr>
            <a:xfrm>
              <a:off x="3932576" y="980953"/>
              <a:ext cx="72411" cy="72735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843A1379-FF79-4F80-9008-FBBF44C04860}"/>
                </a:ext>
              </a:extLst>
            </p:cNvPr>
            <p:cNvSpPr/>
            <p:nvPr/>
          </p:nvSpPr>
          <p:spPr>
            <a:xfrm>
              <a:off x="4359983" y="1317111"/>
              <a:ext cx="72411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14D25A9F-0BD4-4C5E-8048-C9D89B57D6E2}"/>
                </a:ext>
              </a:extLst>
            </p:cNvPr>
            <p:cNvSpPr/>
            <p:nvPr/>
          </p:nvSpPr>
          <p:spPr>
            <a:xfrm>
              <a:off x="970753" y="1952076"/>
              <a:ext cx="72412" cy="72735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917810-548C-452F-AB73-964064F84F13}"/>
                </a:ext>
              </a:extLst>
            </p:cNvPr>
            <p:cNvSpPr/>
            <p:nvPr/>
          </p:nvSpPr>
          <p:spPr>
            <a:xfrm>
              <a:off x="1475870" y="2290200"/>
              <a:ext cx="72412" cy="7273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0F6006B4-A551-4EC2-9D00-6F361FCA739D}"/>
                </a:ext>
              </a:extLst>
            </p:cNvPr>
            <p:cNvSpPr/>
            <p:nvPr/>
          </p:nvSpPr>
          <p:spPr>
            <a:xfrm>
              <a:off x="1339878" y="2254815"/>
              <a:ext cx="72411" cy="7273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EE8DA2C6-9383-4FF6-AC45-0A49F23585AF}"/>
                </a:ext>
              </a:extLst>
            </p:cNvPr>
            <p:cNvSpPr/>
            <p:nvPr/>
          </p:nvSpPr>
          <p:spPr>
            <a:xfrm>
              <a:off x="2051633" y="3788168"/>
              <a:ext cx="72412" cy="7273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97AA50C7-4B65-43FB-8CC7-4C3A9A3DC2D5}"/>
                </a:ext>
              </a:extLst>
            </p:cNvPr>
            <p:cNvSpPr/>
            <p:nvPr/>
          </p:nvSpPr>
          <p:spPr>
            <a:xfrm>
              <a:off x="1836163" y="3829450"/>
              <a:ext cx="72412" cy="72737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68E99C77-0C0F-47A3-9CB2-84FFFE7ABCC1}"/>
                </a:ext>
              </a:extLst>
            </p:cNvPr>
            <p:cNvSpPr/>
            <p:nvPr/>
          </p:nvSpPr>
          <p:spPr>
            <a:xfrm>
              <a:off x="3563452" y="1556943"/>
              <a:ext cx="72412" cy="72737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B123E2A7-7C1C-4579-88B3-CB3086597B4D}"/>
                </a:ext>
              </a:extLst>
            </p:cNvPr>
            <p:cNvSpPr/>
            <p:nvPr/>
          </p:nvSpPr>
          <p:spPr>
            <a:xfrm>
              <a:off x="3275571" y="2132933"/>
              <a:ext cx="72411" cy="7273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46B8D3AA-4EAE-492D-8FC1-4942BA0CC992}"/>
                </a:ext>
              </a:extLst>
            </p:cNvPr>
            <p:cNvSpPr/>
            <p:nvPr/>
          </p:nvSpPr>
          <p:spPr>
            <a:xfrm>
              <a:off x="7164619" y="2097548"/>
              <a:ext cx="72411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418B8038-6961-455A-9F82-3A145AE1AD19}"/>
                </a:ext>
              </a:extLst>
            </p:cNvPr>
            <p:cNvSpPr/>
            <p:nvPr/>
          </p:nvSpPr>
          <p:spPr>
            <a:xfrm>
              <a:off x="1982754" y="2058232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F6799559-D65C-4BC0-ADC9-09C61EFAE0CE}"/>
                </a:ext>
              </a:extLst>
            </p:cNvPr>
            <p:cNvSpPr/>
            <p:nvPr/>
          </p:nvSpPr>
          <p:spPr>
            <a:xfrm>
              <a:off x="1912108" y="1987461"/>
              <a:ext cx="70646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9EC7DDA9-A76F-4C2B-A9D2-91A7A4AD32B8}"/>
                </a:ext>
              </a:extLst>
            </p:cNvPr>
            <p:cNvSpPr/>
            <p:nvPr/>
          </p:nvSpPr>
          <p:spPr>
            <a:xfrm>
              <a:off x="1979222" y="2014983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67BC6C70-9C16-4026-84F4-F5A012A928BB}"/>
                </a:ext>
              </a:extLst>
            </p:cNvPr>
            <p:cNvSpPr/>
            <p:nvPr/>
          </p:nvSpPr>
          <p:spPr>
            <a:xfrm>
              <a:off x="5940681" y="1843955"/>
              <a:ext cx="70646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B1099DB9-E335-4ED3-AAEE-16CEDDD0889C}"/>
                </a:ext>
              </a:extLst>
            </p:cNvPr>
            <p:cNvSpPr/>
            <p:nvPr/>
          </p:nvSpPr>
          <p:spPr>
            <a:xfrm>
              <a:off x="1982754" y="2138830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40937832-7F0E-4102-8798-2A4F78A6D1A8}"/>
                </a:ext>
              </a:extLst>
            </p:cNvPr>
            <p:cNvSpPr/>
            <p:nvPr/>
          </p:nvSpPr>
          <p:spPr>
            <a:xfrm>
              <a:off x="1551815" y="202284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8DEF2324-A0F4-45DA-95CA-ADDF96FAA7CE}"/>
                </a:ext>
              </a:extLst>
            </p:cNvPr>
            <p:cNvSpPr/>
            <p:nvPr/>
          </p:nvSpPr>
          <p:spPr>
            <a:xfrm>
              <a:off x="5652800" y="1627713"/>
              <a:ext cx="70646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004A041E-42E9-4143-9F28-9F2A646407F6}"/>
                </a:ext>
              </a:extLst>
            </p:cNvPr>
            <p:cNvSpPr/>
            <p:nvPr/>
          </p:nvSpPr>
          <p:spPr>
            <a:xfrm>
              <a:off x="7019796" y="2419946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FB6A55B0-FFD5-4C60-96DE-6E689104AB98}"/>
                </a:ext>
              </a:extLst>
            </p:cNvPr>
            <p:cNvSpPr/>
            <p:nvPr/>
          </p:nvSpPr>
          <p:spPr>
            <a:xfrm>
              <a:off x="2124045" y="3345854"/>
              <a:ext cx="72411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D8A433E2-C5D4-4FF5-9D04-658F53992F21}"/>
                </a:ext>
              </a:extLst>
            </p:cNvPr>
            <p:cNvSpPr/>
            <p:nvPr/>
          </p:nvSpPr>
          <p:spPr>
            <a:xfrm>
              <a:off x="6731914" y="2708923"/>
              <a:ext cx="72412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006BB177-8E82-4684-A6FA-AACDD43908EA}"/>
                </a:ext>
              </a:extLst>
            </p:cNvPr>
            <p:cNvSpPr/>
            <p:nvPr/>
          </p:nvSpPr>
          <p:spPr>
            <a:xfrm>
              <a:off x="4425330" y="3282947"/>
              <a:ext cx="72412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22B804ED-8182-47C9-803A-078913A17AD2}"/>
                </a:ext>
              </a:extLst>
            </p:cNvPr>
            <p:cNvSpPr/>
            <p:nvPr/>
          </p:nvSpPr>
          <p:spPr>
            <a:xfrm>
              <a:off x="6083739" y="2341312"/>
              <a:ext cx="72411" cy="72735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BB0C07B-36D8-4D13-9E36-F7B812675B33}"/>
                </a:ext>
              </a:extLst>
            </p:cNvPr>
            <p:cNvSpPr/>
            <p:nvPr/>
          </p:nvSpPr>
          <p:spPr>
            <a:xfrm>
              <a:off x="6588857" y="2130967"/>
              <a:ext cx="70646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09EA2047-D2D7-406D-8268-E5CBCE90D2AD}"/>
                </a:ext>
              </a:extLst>
            </p:cNvPr>
            <p:cNvSpPr/>
            <p:nvPr/>
          </p:nvSpPr>
          <p:spPr>
            <a:xfrm>
              <a:off x="6696591" y="2482852"/>
              <a:ext cx="72412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F7F904B4-5770-4CE7-8667-E039B18DAFA1}"/>
                </a:ext>
              </a:extLst>
            </p:cNvPr>
            <p:cNvSpPr/>
            <p:nvPr/>
          </p:nvSpPr>
          <p:spPr>
            <a:xfrm>
              <a:off x="6659502" y="2394389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7F35954E-F044-416C-95D3-9D60DEAB3FB4}"/>
                </a:ext>
              </a:extLst>
            </p:cNvPr>
            <p:cNvSpPr/>
            <p:nvPr/>
          </p:nvSpPr>
          <p:spPr>
            <a:xfrm>
              <a:off x="3729469" y="2321654"/>
              <a:ext cx="70646" cy="7273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A5EC08C7-FC2E-4082-B7A1-3CF75D309FF3}"/>
                </a:ext>
              </a:extLst>
            </p:cNvPr>
            <p:cNvSpPr/>
            <p:nvPr/>
          </p:nvSpPr>
          <p:spPr>
            <a:xfrm>
              <a:off x="8316145" y="3919878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BF08B9AD-5044-4E1E-80F3-D4619CBEAD62}"/>
                </a:ext>
              </a:extLst>
            </p:cNvPr>
            <p:cNvSpPr/>
            <p:nvPr/>
          </p:nvSpPr>
          <p:spPr>
            <a:xfrm>
              <a:off x="4084465" y="244746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4CA09E23-390D-4A39-96A4-C9578872D803}"/>
                </a:ext>
              </a:extLst>
            </p:cNvPr>
            <p:cNvSpPr/>
            <p:nvPr/>
          </p:nvSpPr>
          <p:spPr>
            <a:xfrm>
              <a:off x="3948471" y="2087719"/>
              <a:ext cx="72412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65B76F48-0260-48B5-A59F-9C100C60D41F}"/>
                </a:ext>
              </a:extLst>
            </p:cNvPr>
            <p:cNvSpPr/>
            <p:nvPr/>
          </p:nvSpPr>
          <p:spPr>
            <a:xfrm>
              <a:off x="3842503" y="1594294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5B470EA3-F786-486F-A8BC-F6223C185BBE}"/>
                </a:ext>
              </a:extLst>
            </p:cNvPr>
            <p:cNvSpPr/>
            <p:nvPr/>
          </p:nvSpPr>
          <p:spPr>
            <a:xfrm>
              <a:off x="6625945" y="1963871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C6AC99CC-AFFA-4FDB-BD6C-7F59B00CD5B1}"/>
                </a:ext>
              </a:extLst>
            </p:cNvPr>
            <p:cNvSpPr/>
            <p:nvPr/>
          </p:nvSpPr>
          <p:spPr>
            <a:xfrm>
              <a:off x="1703703" y="196387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43FD2EDF-FC66-4417-B9E5-B7824DFB64DC}"/>
                </a:ext>
              </a:extLst>
            </p:cNvPr>
            <p:cNvSpPr/>
            <p:nvPr/>
          </p:nvSpPr>
          <p:spPr>
            <a:xfrm>
              <a:off x="8173087" y="2744308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F5A2A25F-210A-4A4F-9EE5-BAB53A5143C9}"/>
                </a:ext>
              </a:extLst>
            </p:cNvPr>
            <p:cNvSpPr/>
            <p:nvPr/>
          </p:nvSpPr>
          <p:spPr>
            <a:xfrm>
              <a:off x="4580751" y="1698483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F09C3E5C-AC5D-4F29-9C68-48C8099622F0}"/>
                </a:ext>
              </a:extLst>
            </p:cNvPr>
            <p:cNvSpPr/>
            <p:nvPr/>
          </p:nvSpPr>
          <p:spPr>
            <a:xfrm>
              <a:off x="1260400" y="2146694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C57C79F8-42CA-42AB-93A9-6119D924B020}"/>
                </a:ext>
              </a:extLst>
            </p:cNvPr>
            <p:cNvSpPr/>
            <p:nvPr/>
          </p:nvSpPr>
          <p:spPr>
            <a:xfrm>
              <a:off x="1346942" y="2166352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ADCDF7C2-67BE-4DEE-B22F-46E7EE7DBD5B}"/>
                </a:ext>
              </a:extLst>
            </p:cNvPr>
            <p:cNvSpPr/>
            <p:nvPr/>
          </p:nvSpPr>
          <p:spPr>
            <a:xfrm>
              <a:off x="2267102" y="3644661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74DF6394-37A5-4A36-A7EB-98498FF1A966}"/>
                </a:ext>
              </a:extLst>
            </p:cNvPr>
            <p:cNvSpPr/>
            <p:nvPr/>
          </p:nvSpPr>
          <p:spPr>
            <a:xfrm>
              <a:off x="6371620" y="1089074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D7EBC812-BBE7-4F03-93D0-B21959DB0920}"/>
                </a:ext>
              </a:extLst>
            </p:cNvPr>
            <p:cNvSpPr/>
            <p:nvPr/>
          </p:nvSpPr>
          <p:spPr>
            <a:xfrm>
              <a:off x="3588178" y="2341312"/>
              <a:ext cx="72412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E2AEF502-D2B2-4024-A8EA-890B3C0C782D}"/>
                </a:ext>
              </a:extLst>
            </p:cNvPr>
            <p:cNvSpPr/>
            <p:nvPr/>
          </p:nvSpPr>
          <p:spPr>
            <a:xfrm>
              <a:off x="6094336" y="166309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7EB53800-0F46-43D7-817F-2746F9432AA7}"/>
                </a:ext>
              </a:extLst>
            </p:cNvPr>
            <p:cNvSpPr/>
            <p:nvPr/>
          </p:nvSpPr>
          <p:spPr>
            <a:xfrm>
              <a:off x="5239523" y="1800706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15C148C4-DF7E-439B-9C1E-DB1DD4867650}"/>
                </a:ext>
              </a:extLst>
            </p:cNvPr>
            <p:cNvSpPr/>
            <p:nvPr/>
          </p:nvSpPr>
          <p:spPr>
            <a:xfrm>
              <a:off x="4967537" y="152942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BA30FF41-9DAB-4752-9BF3-C24FEB33C7A5}"/>
                </a:ext>
              </a:extLst>
            </p:cNvPr>
            <p:cNvSpPr/>
            <p:nvPr/>
          </p:nvSpPr>
          <p:spPr>
            <a:xfrm>
              <a:off x="8243733" y="2862258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A8B7C1AB-4413-4CD9-B0A8-61D76EEEF919}"/>
                </a:ext>
              </a:extLst>
            </p:cNvPr>
            <p:cNvSpPr/>
            <p:nvPr/>
          </p:nvSpPr>
          <p:spPr>
            <a:xfrm>
              <a:off x="8388556" y="2925165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07FB796C-C634-419A-8CA4-C1B89CA5E9A0}"/>
                </a:ext>
              </a:extLst>
            </p:cNvPr>
            <p:cNvSpPr/>
            <p:nvPr/>
          </p:nvSpPr>
          <p:spPr>
            <a:xfrm>
              <a:off x="4693784" y="2555588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04D322D1-80F6-4E4B-A1C9-660ED63D28B7}"/>
                </a:ext>
              </a:extLst>
            </p:cNvPr>
            <p:cNvSpPr/>
            <p:nvPr/>
          </p:nvSpPr>
          <p:spPr>
            <a:xfrm>
              <a:off x="3397434" y="2231225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8" name="Oval 247">
              <a:extLst>
                <a:ext uri="{FF2B5EF4-FFF2-40B4-BE49-F238E27FC236}">
                  <a16:creationId xmlns:a16="http://schemas.microsoft.com/office/drawing/2014/main" id="{F53F274D-F848-4477-B152-5C094C6C4796}"/>
                </a:ext>
              </a:extLst>
            </p:cNvPr>
            <p:cNvSpPr/>
            <p:nvPr/>
          </p:nvSpPr>
          <p:spPr>
            <a:xfrm>
              <a:off x="8280822" y="274430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A2F460F8-6401-442D-8F72-7EBB49F43699}"/>
                </a:ext>
              </a:extLst>
            </p:cNvPr>
            <p:cNvSpPr/>
            <p:nvPr/>
          </p:nvSpPr>
          <p:spPr>
            <a:xfrm>
              <a:off x="4199264" y="3273119"/>
              <a:ext cx="70646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0" name="Oval 249">
              <a:extLst>
                <a:ext uri="{FF2B5EF4-FFF2-40B4-BE49-F238E27FC236}">
                  <a16:creationId xmlns:a16="http://schemas.microsoft.com/office/drawing/2014/main" id="{35EB19B4-317C-4D56-953F-F4B692A7C602}"/>
                </a:ext>
              </a:extLst>
            </p:cNvPr>
            <p:cNvSpPr/>
            <p:nvPr/>
          </p:nvSpPr>
          <p:spPr>
            <a:xfrm>
              <a:off x="7878141" y="279148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3C21C4E8-FE60-4389-B3DF-2871E10E0852}"/>
                </a:ext>
              </a:extLst>
            </p:cNvPr>
            <p:cNvSpPr/>
            <p:nvPr/>
          </p:nvSpPr>
          <p:spPr>
            <a:xfrm>
              <a:off x="6809624" y="2101480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6BD6CF37-DEB2-4660-A324-656B7D55FB12}"/>
                </a:ext>
              </a:extLst>
            </p:cNvPr>
            <p:cNvSpPr/>
            <p:nvPr/>
          </p:nvSpPr>
          <p:spPr>
            <a:xfrm>
              <a:off x="4838608" y="2590973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29B94810-41A4-49D1-A4A0-8FAAF1E8D43E}"/>
                </a:ext>
              </a:extLst>
            </p:cNvPr>
            <p:cNvSpPr/>
            <p:nvPr/>
          </p:nvSpPr>
          <p:spPr>
            <a:xfrm>
              <a:off x="7812794" y="2172250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F52E403F-13F1-4AE2-94C7-FDA309984EB2}"/>
                </a:ext>
              </a:extLst>
            </p:cNvPr>
            <p:cNvSpPr/>
            <p:nvPr/>
          </p:nvSpPr>
          <p:spPr>
            <a:xfrm>
              <a:off x="4211627" y="166309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0F32E47F-A870-4F36-B49C-DD699A47606B}"/>
                </a:ext>
              </a:extLst>
            </p:cNvPr>
            <p:cNvSpPr/>
            <p:nvPr/>
          </p:nvSpPr>
          <p:spPr>
            <a:xfrm>
              <a:off x="4766196" y="1492071"/>
              <a:ext cx="72411" cy="72735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DA8E6E2E-6FD4-4B42-B652-5391D818B03C}"/>
                </a:ext>
              </a:extLst>
            </p:cNvPr>
            <p:cNvSpPr/>
            <p:nvPr/>
          </p:nvSpPr>
          <p:spPr>
            <a:xfrm>
              <a:off x="5940681" y="2465159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B16FF088-DA92-4EC8-A7A0-CDF2A2A08CCA}"/>
                </a:ext>
              </a:extLst>
            </p:cNvPr>
            <p:cNvSpPr/>
            <p:nvPr/>
          </p:nvSpPr>
          <p:spPr>
            <a:xfrm>
              <a:off x="7380089" y="2852430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8" name="Oval 257">
              <a:extLst>
                <a:ext uri="{FF2B5EF4-FFF2-40B4-BE49-F238E27FC236}">
                  <a16:creationId xmlns:a16="http://schemas.microsoft.com/office/drawing/2014/main" id="{7F01D978-8A8D-48BF-9EE1-7961997399F4}"/>
                </a:ext>
              </a:extLst>
            </p:cNvPr>
            <p:cNvSpPr/>
            <p:nvPr/>
          </p:nvSpPr>
          <p:spPr>
            <a:xfrm>
              <a:off x="4766196" y="1440959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E19CFDAA-8EA9-4B92-BFCF-0E084226F624}"/>
                </a:ext>
              </a:extLst>
            </p:cNvPr>
            <p:cNvSpPr/>
            <p:nvPr/>
          </p:nvSpPr>
          <p:spPr>
            <a:xfrm>
              <a:off x="9107377" y="3033287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75562719-217D-4B10-94F9-E1EA66B07981}"/>
                </a:ext>
              </a:extLst>
            </p:cNvPr>
            <p:cNvSpPr/>
            <p:nvPr/>
          </p:nvSpPr>
          <p:spPr>
            <a:xfrm>
              <a:off x="3805414" y="2317722"/>
              <a:ext cx="72411" cy="72735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79544C62-A309-474B-811F-52AE1F0E21D6}"/>
                </a:ext>
              </a:extLst>
            </p:cNvPr>
            <p:cNvSpPr/>
            <p:nvPr/>
          </p:nvSpPr>
          <p:spPr>
            <a:xfrm>
              <a:off x="3959068" y="2296097"/>
              <a:ext cx="72412" cy="72737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D49EE9D9-A776-415C-8C49-B6ECFC92178C}"/>
                </a:ext>
              </a:extLst>
            </p:cNvPr>
            <p:cNvSpPr/>
            <p:nvPr/>
          </p:nvSpPr>
          <p:spPr>
            <a:xfrm>
              <a:off x="1548282" y="2781659"/>
              <a:ext cx="70646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5A888D46-3943-47B5-B147-68CAE9170200}"/>
                </a:ext>
              </a:extLst>
            </p:cNvPr>
            <p:cNvSpPr/>
            <p:nvPr/>
          </p:nvSpPr>
          <p:spPr>
            <a:xfrm>
              <a:off x="5274846" y="1521558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FB1E1049-D3C5-491B-96C3-C78151F49886}"/>
                </a:ext>
              </a:extLst>
            </p:cNvPr>
            <p:cNvSpPr/>
            <p:nvPr/>
          </p:nvSpPr>
          <p:spPr>
            <a:xfrm>
              <a:off x="1276296" y="2073958"/>
              <a:ext cx="72411" cy="70770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5A1375B8-9CD1-4CB0-A04C-803254E26F75}"/>
                </a:ext>
              </a:extLst>
            </p:cNvPr>
            <p:cNvSpPr/>
            <p:nvPr/>
          </p:nvSpPr>
          <p:spPr>
            <a:xfrm>
              <a:off x="4464185" y="884626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42950462-D9A1-4696-B1EB-3E2F098973CF}"/>
                </a:ext>
              </a:extLst>
            </p:cNvPr>
            <p:cNvSpPr/>
            <p:nvPr/>
          </p:nvSpPr>
          <p:spPr>
            <a:xfrm>
              <a:off x="2411926" y="2997902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E4D7FACC-2E48-4494-978F-CB98B5D3E8DD}"/>
                </a:ext>
              </a:extLst>
            </p:cNvPr>
            <p:cNvSpPr/>
            <p:nvPr/>
          </p:nvSpPr>
          <p:spPr>
            <a:xfrm>
              <a:off x="4591347" y="3237734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91D9C619-E394-4F58-9866-F96B2D7AC977}"/>
                </a:ext>
              </a:extLst>
            </p:cNvPr>
            <p:cNvSpPr/>
            <p:nvPr/>
          </p:nvSpPr>
          <p:spPr>
            <a:xfrm>
              <a:off x="3717107" y="2184045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4E4AA0C0-D537-4921-926F-F65895CAEAEB}"/>
                </a:ext>
              </a:extLst>
            </p:cNvPr>
            <p:cNvSpPr/>
            <p:nvPr/>
          </p:nvSpPr>
          <p:spPr>
            <a:xfrm>
              <a:off x="4015585" y="1446856"/>
              <a:ext cx="72412" cy="72737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9A4F83E5-2BB9-477A-977F-091B0777FAAC}"/>
                </a:ext>
              </a:extLst>
            </p:cNvPr>
            <p:cNvSpPr/>
            <p:nvPr/>
          </p:nvSpPr>
          <p:spPr>
            <a:xfrm>
              <a:off x="3907850" y="2561486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D3552CE4-E0D8-4B46-B676-E34BDAD51B00}"/>
                </a:ext>
              </a:extLst>
            </p:cNvPr>
            <p:cNvSpPr/>
            <p:nvPr/>
          </p:nvSpPr>
          <p:spPr>
            <a:xfrm>
              <a:off x="7199942" y="141343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DFDE22DA-C295-4F8E-B16A-5AC350DC337D}"/>
                </a:ext>
              </a:extLst>
            </p:cNvPr>
            <p:cNvSpPr/>
            <p:nvPr/>
          </p:nvSpPr>
          <p:spPr>
            <a:xfrm>
              <a:off x="8748850" y="3172860"/>
              <a:ext cx="72412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7EC8D846-0BC3-4FF4-96D2-5B1AD6F123C1}"/>
                </a:ext>
              </a:extLst>
            </p:cNvPr>
            <p:cNvSpPr/>
            <p:nvPr/>
          </p:nvSpPr>
          <p:spPr>
            <a:xfrm>
              <a:off x="4218692" y="1444891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A8911ED3-E9F9-4DA1-A506-42D8FF7AA6ED}"/>
                </a:ext>
              </a:extLst>
            </p:cNvPr>
            <p:cNvSpPr/>
            <p:nvPr/>
          </p:nvSpPr>
          <p:spPr>
            <a:xfrm>
              <a:off x="4651396" y="1458651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18685FD3-EAE2-49E8-AA9F-E660EE533A3A}"/>
                </a:ext>
              </a:extLst>
            </p:cNvPr>
            <p:cNvSpPr/>
            <p:nvPr/>
          </p:nvSpPr>
          <p:spPr>
            <a:xfrm>
              <a:off x="3943173" y="1167707"/>
              <a:ext cx="72411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AF896776-A827-4CE6-A5BA-EF58D70D8024}"/>
                </a:ext>
              </a:extLst>
            </p:cNvPr>
            <p:cNvSpPr/>
            <p:nvPr/>
          </p:nvSpPr>
          <p:spPr>
            <a:xfrm>
              <a:off x="3805414" y="1193263"/>
              <a:ext cx="72411" cy="70770"/>
            </a:xfrm>
            <a:prstGeom prst="ellipse">
              <a:avLst/>
            </a:prstGeom>
            <a:solidFill>
              <a:schemeClr val="tx2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</p:grpSp>
      <p:sp>
        <p:nvSpPr>
          <p:cNvPr id="277" name="TextBox 134">
            <a:extLst>
              <a:ext uri="{FF2B5EF4-FFF2-40B4-BE49-F238E27FC236}">
                <a16:creationId xmlns:a16="http://schemas.microsoft.com/office/drawing/2014/main" id="{007A98AF-2096-43E6-9C12-9914C4EC1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9" y="5063671"/>
            <a:ext cx="2759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Convenção de Budapeste</a:t>
            </a:r>
          </a:p>
          <a:p>
            <a:r>
              <a:rPr lang="pt-PT" sz="1400" b="1" dirty="0" err="1">
                <a:latin typeface="Verdana" charset="0"/>
                <a:cs typeface="Verdana" charset="0"/>
              </a:rPr>
              <a:t>Ratificação/adesão</a:t>
            </a:r>
            <a:r>
              <a:rPr lang="pt-PT" sz="1400" b="1" dirty="0">
                <a:latin typeface="Verdana" charset="0"/>
                <a:cs typeface="Verdana" charset="0"/>
              </a:rPr>
              <a:t>: </a:t>
            </a:r>
            <a:r>
              <a:rPr lang="pt-PT" sz="1400" b="1" dirty="0">
                <a:solidFill>
                  <a:srgbClr val="FF0000"/>
                </a:solidFill>
                <a:latin typeface="Verdana" charset="0"/>
                <a:cs typeface="Verdana" charset="0"/>
              </a:rPr>
              <a:t>65</a:t>
            </a:r>
          </a:p>
        </p:txBody>
      </p:sp>
      <p:sp>
        <p:nvSpPr>
          <p:cNvPr id="278" name="TextBox 135">
            <a:extLst>
              <a:ext uri="{FF2B5EF4-FFF2-40B4-BE49-F238E27FC236}">
                <a16:creationId xmlns:a16="http://schemas.microsoft.com/office/drawing/2014/main" id="{AAE0504E-B95A-4588-B262-710CE58472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9" y="5781692"/>
            <a:ext cx="2759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Assinada: 3</a:t>
            </a:r>
          </a:p>
        </p:txBody>
      </p:sp>
      <p:sp>
        <p:nvSpPr>
          <p:cNvPr id="279" name="TextBox 136">
            <a:extLst>
              <a:ext uri="{FF2B5EF4-FFF2-40B4-BE49-F238E27FC236}">
                <a16:creationId xmlns:a16="http://schemas.microsoft.com/office/drawing/2014/main" id="{B064B17D-C0A7-4157-95EA-C11CC3B1E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9" y="6213938"/>
            <a:ext cx="27590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Convidados a aderir:  9</a:t>
            </a:r>
          </a:p>
        </p:txBody>
      </p:sp>
      <p:sp>
        <p:nvSpPr>
          <p:cNvPr id="280" name="TextBox 137">
            <a:extLst>
              <a:ext uri="{FF2B5EF4-FFF2-40B4-BE49-F238E27FC236}">
                <a16:creationId xmlns:a16="http://schemas.microsoft.com/office/drawing/2014/main" id="{28DF8872-DF93-465C-AFF6-2774EE9AE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2193" y="5169408"/>
            <a:ext cx="4981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Outros Estados com </a:t>
            </a:r>
            <a:r>
              <a:rPr lang="pt-PT" sz="1400" b="1" dirty="0" err="1">
                <a:latin typeface="Verdana" charset="0"/>
                <a:cs typeface="Verdana" charset="0"/>
              </a:rPr>
              <a:t>leis/projetos</a:t>
            </a:r>
            <a:r>
              <a:rPr lang="pt-PT" sz="1400" b="1" dirty="0">
                <a:latin typeface="Verdana" charset="0"/>
                <a:cs typeface="Verdana" charset="0"/>
              </a:rPr>
              <a:t> de lei em grande medida em linha com a Convenção de Budapeste = 20</a:t>
            </a:r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F38AAE3A-A171-46A6-AFE0-39A16F72AA54}"/>
              </a:ext>
            </a:extLst>
          </p:cNvPr>
          <p:cNvSpPr/>
          <p:nvPr/>
        </p:nvSpPr>
        <p:spPr>
          <a:xfrm>
            <a:off x="2807494" y="5729627"/>
            <a:ext cx="360362" cy="360362"/>
          </a:xfrm>
          <a:prstGeom prst="ellipse">
            <a:avLst/>
          </a:prstGeom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2E4F6651-E8BF-483C-9DDD-FFCF9754A257}"/>
              </a:ext>
            </a:extLst>
          </p:cNvPr>
          <p:cNvSpPr/>
          <p:nvPr/>
        </p:nvSpPr>
        <p:spPr>
          <a:xfrm>
            <a:off x="2807494" y="5276619"/>
            <a:ext cx="360362" cy="381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3" name="Oval 282">
            <a:extLst>
              <a:ext uri="{FF2B5EF4-FFF2-40B4-BE49-F238E27FC236}">
                <a16:creationId xmlns:a16="http://schemas.microsoft.com/office/drawing/2014/main" id="{90BF7D76-FF65-4CDE-8141-BF6DC50860D3}"/>
              </a:ext>
            </a:extLst>
          </p:cNvPr>
          <p:cNvSpPr/>
          <p:nvPr/>
        </p:nvSpPr>
        <p:spPr>
          <a:xfrm>
            <a:off x="2807494" y="6161353"/>
            <a:ext cx="366712" cy="360362"/>
          </a:xfrm>
          <a:prstGeom prst="ellipse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4" name="Oval 283">
            <a:extLst>
              <a:ext uri="{FF2B5EF4-FFF2-40B4-BE49-F238E27FC236}">
                <a16:creationId xmlns:a16="http://schemas.microsoft.com/office/drawing/2014/main" id="{393E2274-386F-450D-9FF8-580DABC34300}"/>
              </a:ext>
            </a:extLst>
          </p:cNvPr>
          <p:cNvSpPr/>
          <p:nvPr/>
        </p:nvSpPr>
        <p:spPr>
          <a:xfrm>
            <a:off x="8352631" y="5314496"/>
            <a:ext cx="354013" cy="384175"/>
          </a:xfrm>
          <a:prstGeom prst="ellipse">
            <a:avLst/>
          </a:prstGeom>
          <a:solidFill>
            <a:srgbClr val="00B05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5" name="TextBox 142">
            <a:extLst>
              <a:ext uri="{FF2B5EF4-FFF2-40B4-BE49-F238E27FC236}">
                <a16:creationId xmlns:a16="http://schemas.microsoft.com/office/drawing/2014/main" id="{407E8751-FB1B-4A8D-AC5F-4BD75DE85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631" y="5814559"/>
            <a:ext cx="4981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pt-PT" sz="1400" b="1" dirty="0">
                <a:latin typeface="Verdana" charset="0"/>
                <a:cs typeface="Verdana" charset="0"/>
              </a:rPr>
              <a:t>Outros Estados que baseiam a sua legislação na Convenção de Budapeste = 50+</a:t>
            </a:r>
          </a:p>
        </p:txBody>
      </p:sp>
      <p:sp>
        <p:nvSpPr>
          <p:cNvPr id="286" name="Oval 285">
            <a:extLst>
              <a:ext uri="{FF2B5EF4-FFF2-40B4-BE49-F238E27FC236}">
                <a16:creationId xmlns:a16="http://schemas.microsoft.com/office/drawing/2014/main" id="{430BEF88-8793-48F2-A373-ED69B32F3D28}"/>
              </a:ext>
            </a:extLst>
          </p:cNvPr>
          <p:cNvSpPr/>
          <p:nvPr/>
        </p:nvSpPr>
        <p:spPr>
          <a:xfrm>
            <a:off x="8352631" y="5882821"/>
            <a:ext cx="354013" cy="358775"/>
          </a:xfrm>
          <a:prstGeom prst="ellipse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7" name="Oval 286">
            <a:extLst>
              <a:ext uri="{FF2B5EF4-FFF2-40B4-BE49-F238E27FC236}">
                <a16:creationId xmlns:a16="http://schemas.microsoft.com/office/drawing/2014/main" id="{6C875117-E6BD-4139-A58B-DDDB7B9DC5F3}"/>
              </a:ext>
            </a:extLst>
          </p:cNvPr>
          <p:cNvSpPr/>
          <p:nvPr/>
        </p:nvSpPr>
        <p:spPr>
          <a:xfrm>
            <a:off x="1866106" y="2864984"/>
            <a:ext cx="65088" cy="57150"/>
          </a:xfrm>
          <a:prstGeom prst="ellipse">
            <a:avLst/>
          </a:prstGeom>
          <a:solidFill>
            <a:srgbClr val="9966FF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8" name="Oval 287">
            <a:extLst>
              <a:ext uri="{FF2B5EF4-FFF2-40B4-BE49-F238E27FC236}">
                <a16:creationId xmlns:a16="http://schemas.microsoft.com/office/drawing/2014/main" id="{541A807B-8922-40C7-90B5-370A2A87077F}"/>
              </a:ext>
            </a:extLst>
          </p:cNvPr>
          <p:cNvSpPr/>
          <p:nvPr/>
        </p:nvSpPr>
        <p:spPr>
          <a:xfrm>
            <a:off x="5199856" y="3488871"/>
            <a:ext cx="63500" cy="57150"/>
          </a:xfrm>
          <a:prstGeom prst="ellipse">
            <a:avLst/>
          </a:prstGeom>
          <a:solidFill>
            <a:srgbClr val="000099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E3B2F6EB-2CC0-4D7D-9E45-0AF8FFB28758}"/>
              </a:ext>
            </a:extLst>
          </p:cNvPr>
          <p:cNvSpPr/>
          <p:nvPr/>
        </p:nvSpPr>
        <p:spPr>
          <a:xfrm>
            <a:off x="4034631" y="1715634"/>
            <a:ext cx="63500" cy="57150"/>
          </a:xfrm>
          <a:prstGeom prst="ellipse">
            <a:avLst/>
          </a:prstGeom>
          <a:solidFill>
            <a:srgbClr val="0000CC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C8127321-509D-4B8F-9530-DC0CD734072B}"/>
              </a:ext>
            </a:extLst>
          </p:cNvPr>
          <p:cNvSpPr/>
          <p:nvPr/>
        </p:nvSpPr>
        <p:spPr>
          <a:xfrm>
            <a:off x="4639469" y="2041071"/>
            <a:ext cx="63500" cy="57150"/>
          </a:xfrm>
          <a:prstGeom prst="ellipse">
            <a:avLst/>
          </a:prstGeom>
          <a:solidFill>
            <a:srgbClr val="9966FF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EF4679F0-531B-401B-BEEC-5C4C77ECF784}"/>
              </a:ext>
            </a:extLst>
          </p:cNvPr>
          <p:cNvSpPr/>
          <p:nvPr/>
        </p:nvSpPr>
        <p:spPr>
          <a:xfrm>
            <a:off x="4831233" y="3088821"/>
            <a:ext cx="65088" cy="57150"/>
          </a:xfrm>
          <a:prstGeom prst="ellipse">
            <a:avLst/>
          </a:prstGeom>
          <a:solidFill>
            <a:srgbClr val="FFFF0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39EE60B3-6120-462C-8BD2-03A11B6AF992}"/>
              </a:ext>
            </a:extLst>
          </p:cNvPr>
          <p:cNvSpPr/>
          <p:nvPr/>
        </p:nvSpPr>
        <p:spPr>
          <a:xfrm>
            <a:off x="6430169" y="2631621"/>
            <a:ext cx="65087" cy="57150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3" name="Oval 292">
            <a:extLst>
              <a:ext uri="{FF2B5EF4-FFF2-40B4-BE49-F238E27FC236}">
                <a16:creationId xmlns:a16="http://schemas.microsoft.com/office/drawing/2014/main" id="{F9398CEF-5430-467D-BCF9-5AC20DBF3C64}"/>
              </a:ext>
            </a:extLst>
          </p:cNvPr>
          <p:cNvSpPr/>
          <p:nvPr/>
        </p:nvSpPr>
        <p:spPr>
          <a:xfrm>
            <a:off x="5399881" y="2071234"/>
            <a:ext cx="65088" cy="58737"/>
          </a:xfrm>
          <a:prstGeom prst="ellipse">
            <a:avLst/>
          </a:prstGeom>
          <a:solidFill>
            <a:srgbClr val="FFFF0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B179BBD7-DB28-43C2-AA69-B289267D7886}"/>
              </a:ext>
            </a:extLst>
          </p:cNvPr>
          <p:cNvSpPr/>
          <p:nvPr/>
        </p:nvSpPr>
        <p:spPr bwMode="auto">
          <a:xfrm>
            <a:off x="3168129" y="2777299"/>
            <a:ext cx="65087" cy="58737"/>
          </a:xfrm>
          <a:prstGeom prst="ellipse">
            <a:avLst/>
          </a:prstGeom>
          <a:solidFill>
            <a:schemeClr val="tx2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3F5B3EBC-D101-48A8-9011-245B1227BF97}"/>
              </a:ext>
            </a:extLst>
          </p:cNvPr>
          <p:cNvSpPr/>
          <p:nvPr/>
        </p:nvSpPr>
        <p:spPr bwMode="auto">
          <a:xfrm>
            <a:off x="1878905" y="3137339"/>
            <a:ext cx="65088" cy="58737"/>
          </a:xfrm>
          <a:prstGeom prst="ellipse">
            <a:avLst/>
          </a:prstGeom>
          <a:solidFill>
            <a:srgbClr val="00B0F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582EEB7B-3869-4933-BFC6-74DB7C2379A6}"/>
              </a:ext>
            </a:extLst>
          </p:cNvPr>
          <p:cNvSpPr/>
          <p:nvPr/>
        </p:nvSpPr>
        <p:spPr bwMode="auto">
          <a:xfrm>
            <a:off x="4255170" y="3582658"/>
            <a:ext cx="65087" cy="58737"/>
          </a:xfrm>
          <a:prstGeom prst="ellipse">
            <a:avLst/>
          </a:prstGeom>
          <a:solidFill>
            <a:srgbClr val="FFFF0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297" name="TextBox 282">
            <a:extLst>
              <a:ext uri="{FF2B5EF4-FFF2-40B4-BE49-F238E27FC236}">
                <a16:creationId xmlns:a16="http://schemas.microsoft.com/office/drawing/2014/main" id="{634636A8-EAC3-4402-8950-6CEBA6D96B85}"/>
              </a:ext>
            </a:extLst>
          </p:cNvPr>
          <p:cNvSpPr txBox="1"/>
          <p:nvPr/>
        </p:nvSpPr>
        <p:spPr>
          <a:xfrm>
            <a:off x="291640" y="4233282"/>
            <a:ext cx="2328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4000" b="1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150+</a:t>
            </a:r>
          </a:p>
        </p:txBody>
      </p:sp>
    </p:spTree>
    <p:extLst>
      <p:ext uri="{BB962C8B-B14F-4D97-AF65-F5344CB8AC3E}">
        <p14:creationId xmlns:p14="http://schemas.microsoft.com/office/powerpoint/2010/main" val="1991183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>
                <a:solidFill>
                  <a:schemeClr val="bg1"/>
                </a:solidFill>
                <a:ea typeface="Segoe UI" pitchFamily="34" charset="0"/>
                <a:cs typeface="Arial" panose="020B0604020202020204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GB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processo de adesão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7DD1915-02FE-4841-97F9-5C35390869CD}"/>
              </a:ext>
            </a:extLst>
          </p:cNvPr>
          <p:cNvSpPr txBox="1">
            <a:spLocks/>
          </p:cNvSpPr>
          <p:nvPr/>
        </p:nvSpPr>
        <p:spPr>
          <a:xfrm>
            <a:off x="323528" y="1268760"/>
            <a:ext cx="8435280" cy="511256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Manifestação de interesse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Análise da legislação e do contexto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Missão de consultadoria sobre a legislação em matéria de cibercrime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Legislação em conformidade com as disposições da Convenção de Budapeste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Pedido de adesão à Convenção de Budapeste, formalizado pelo governo e enviado ao Conselho da Europa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Análise do pedido pelo organismo responsável pelo Tratado e decisão do Comité da Convenção sobre o Cibercrime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Convite para a adesão do país à Convenção de Budapeste</a:t>
            </a:r>
          </a:p>
          <a:p>
            <a:pPr marL="514350" indent="-5143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Ratificação e depósito dos instrumentos de adesão em Estrasburgo</a:t>
            </a:r>
          </a:p>
        </p:txBody>
      </p:sp>
      <p:sp>
        <p:nvSpPr>
          <p:cNvPr id="7" name="Rounded Rectangle 1">
            <a:extLst>
              <a:ext uri="{FF2B5EF4-FFF2-40B4-BE49-F238E27FC236}">
                <a16:creationId xmlns:a16="http://schemas.microsoft.com/office/drawing/2014/main" id="{9DC4FF4E-1B71-4657-AA41-52944EAE3822}"/>
              </a:ext>
            </a:extLst>
          </p:cNvPr>
          <p:cNvSpPr/>
          <p:nvPr/>
        </p:nvSpPr>
        <p:spPr>
          <a:xfrm>
            <a:off x="76895" y="2424105"/>
            <a:ext cx="8928546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10">
            <a:extLst>
              <a:ext uri="{FF2B5EF4-FFF2-40B4-BE49-F238E27FC236}">
                <a16:creationId xmlns:a16="http://schemas.microsoft.com/office/drawing/2014/main" id="{2C857D2B-5A3C-4597-8539-B3BBFD7C0BD0}"/>
              </a:ext>
            </a:extLst>
          </p:cNvPr>
          <p:cNvSpPr/>
          <p:nvPr/>
        </p:nvSpPr>
        <p:spPr>
          <a:xfrm>
            <a:off x="93910" y="3208045"/>
            <a:ext cx="8928546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id="{29151DA5-5ABE-4ABA-A8B4-10B45D26E159}"/>
              </a:ext>
            </a:extLst>
          </p:cNvPr>
          <p:cNvSpPr/>
          <p:nvPr/>
        </p:nvSpPr>
        <p:spPr>
          <a:xfrm>
            <a:off x="107504" y="4537327"/>
            <a:ext cx="8928546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AA07272E-4439-46E9-B529-AC893B205E40}"/>
              </a:ext>
            </a:extLst>
          </p:cNvPr>
          <p:cNvSpPr/>
          <p:nvPr/>
        </p:nvSpPr>
        <p:spPr>
          <a:xfrm>
            <a:off x="93910" y="5041383"/>
            <a:ext cx="8928546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AB50EC-3009-43FA-932C-F58109F5943A}"/>
              </a:ext>
            </a:extLst>
          </p:cNvPr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</p:spTree>
    <p:extLst>
      <p:ext uri="{BB962C8B-B14F-4D97-AF65-F5344CB8AC3E}">
        <p14:creationId xmlns:p14="http://schemas.microsoft.com/office/powerpoint/2010/main" val="203414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14545</TotalTime>
  <Words>3722</Words>
  <Application>Microsoft Office PowerPoint</Application>
  <PresentationFormat>On-screen Show (4:3)</PresentationFormat>
  <Paragraphs>365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Arial Narrow</vt:lpstr>
      <vt:lpstr>Calibri</vt:lpstr>
      <vt:lpstr>Segoe UI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msmtrad</cp:lastModifiedBy>
  <cp:revision>357</cp:revision>
  <dcterms:created xsi:type="dcterms:W3CDTF">2012-01-25T15:22:10Z</dcterms:created>
  <dcterms:modified xsi:type="dcterms:W3CDTF">2021-09-20T21:18:06Z</dcterms:modified>
</cp:coreProperties>
</file>